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50EFFAB-EBB0-4EC1-A05D-031E4741EF71}">
  <a:tblStyle styleId="{850EFFAB-EBB0-4EC1-A05D-031E4741EF7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46" Type="http://schemas.openxmlformats.org/officeDocument/2006/relationships/slide" Target="slides/slide40.xml"/><Relationship Id="rId23" Type="http://schemas.openxmlformats.org/officeDocument/2006/relationships/slide" Target="slides/slide17.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schemas.openxmlformats.org/officeDocument/2006/relationships/slide" Target="slides/slide41.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ddc9131473_0_1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ddc9131473_0_1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ddc9131473_0_1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ddc9131473_0_1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you can see the pattern of energy consumption during the day based on a sample of households. As </a:t>
            </a:r>
            <a:r>
              <a:rPr lang="en"/>
              <a:t>expected</a:t>
            </a:r>
            <a:r>
              <a:rPr lang="en"/>
              <a:t>, the consumption is lowest at night, starting to grow around 6 in the morning, then stabilising around 8, and then growing again from around 4pm, when people start coming back home from work or school. It then peaks around 6pm and starts to go down again.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e0d56c7c2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e0d56c7c2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Looking at the daily energy pattern by tariff type, it is the same for both types. As we saw before, households with flexible tariff tend to use a bit less energy </a:t>
            </a:r>
            <a:r>
              <a:rPr lang="en"/>
              <a:t>than</a:t>
            </a:r>
            <a:r>
              <a:rPr lang="en"/>
              <a:t> those with a standard one.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ddc9131473_0_1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ddc9131473_0_1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e0d56c7c26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e0d56c7c26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households in our dataset had Acorn information assigned. Acorn is a consumer classification that segments the population in the UK into different </a:t>
            </a:r>
            <a:r>
              <a:rPr lang="en"/>
              <a:t>categories, which then split into smaller groups and then types. Things like demographic data, social factors, population and consumer behaviour are used to build this classification. In our analysis we decided to look at the high level split which are the categories. The household in the study fell into three categories: Affluent Achievers, Comfortable Communities and Urban Adversity.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e0d3390c51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e0d3390c51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Affluent Achievers households use the most energy, followed by Comfortable Communities and Urban Adversity using the least. This makes sense, as the more affluent households tend to have larger homes as well as more devices and appliances which consume </a:t>
            </a:r>
            <a:r>
              <a:rPr lang="en"/>
              <a:t>energy</a:t>
            </a:r>
            <a:r>
              <a:rPr lang="en"/>
              <a: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e0d56c7c26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e0d56c7c26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ddc9131473_0_1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ddc9131473_0_1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e0d3390c5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e0d3390c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e0d3390c5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e0d3390c5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e0d3390c5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e0d3390c5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ddc9131473_0_1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ddc9131473_0_1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e0d3390c51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e0d3390c5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e0d3390c51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e0d3390c5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e0d3390c51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e0d3390c5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e0d3390c51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e0d3390c51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i="1"/>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e0d56c7c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e0d56c7c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i="1"/>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e0d56c7c2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e0d56c7c2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i="1"/>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ddc9131473_0_1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ddc9131473_0_1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e0d56c7c2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e0d56c7c2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e0d56c7c26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e0d56c7c26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be using two common </a:t>
            </a:r>
            <a:r>
              <a:rPr lang="en"/>
              <a:t>measures</a:t>
            </a:r>
            <a:r>
              <a:rPr lang="en"/>
              <a:t> of accuracy: mean absolute error and mean </a:t>
            </a:r>
            <a:r>
              <a:rPr lang="en"/>
              <a:t>squared</a:t>
            </a:r>
            <a:r>
              <a:rPr lang="en"/>
              <a:t> error. </a:t>
            </a:r>
            <a:r>
              <a:rPr lang="en" sz="1050">
                <a:solidFill>
                  <a:schemeClr val="dk1"/>
                </a:solidFill>
                <a:highlight>
                  <a:srgbClr val="FFFFFF"/>
                </a:highlight>
              </a:rPr>
              <a:t>Mean Absolute Error measures the absolute average distance between the real data and the predicted data, without considering the direction. Mean Squared error measures the squared average distance between the real data and the predicted data so it </a:t>
            </a:r>
            <a:r>
              <a:rPr lang="en">
                <a:solidFill>
                  <a:srgbClr val="292929"/>
                </a:solidFill>
                <a:highlight>
                  <a:srgbClr val="FFFFFF"/>
                </a:highlight>
              </a:rPr>
              <a:t>penalizes the large prediction errors. But the disadvantage is that it also squares up the units of data.</a:t>
            </a:r>
            <a:endParaRPr>
              <a:solidFill>
                <a:srgbClr val="292929"/>
              </a:solidFill>
              <a:highlight>
                <a:srgbClr val="FFFFFF"/>
              </a:highlight>
            </a:endParaRPr>
          </a:p>
          <a:p>
            <a:pPr indent="0" lvl="0" marL="0" rtl="0" algn="l">
              <a:spcBef>
                <a:spcPts val="0"/>
              </a:spcBef>
              <a:spcAft>
                <a:spcPts val="0"/>
              </a:spcAft>
              <a:buNone/>
            </a:pPr>
            <a:r>
              <a:rPr lang="en">
                <a:solidFill>
                  <a:srgbClr val="292929"/>
                </a:solidFill>
                <a:highlight>
                  <a:srgbClr val="FFFFFF"/>
                </a:highlight>
              </a:rPr>
              <a:t>Choosing one over other depends on the specific data, </a:t>
            </a:r>
            <a:r>
              <a:rPr lang="en" sz="1050">
                <a:solidFill>
                  <a:schemeClr val="dk1"/>
                </a:solidFill>
                <a:highlight>
                  <a:srgbClr val="FFFFFF"/>
                </a:highlight>
              </a:rPr>
              <a:t>for example, if being off by 10 is more than twice as bad as being off by 5 we would use MSE. But if being off by 10 is just twice as bad as being off by 5, then MAE is more appropriate.</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In this case we thought both can be relevant so we decided to look at values for both.</a:t>
            </a:r>
            <a:endParaRPr sz="1050">
              <a:solidFill>
                <a:schemeClr val="dk1"/>
              </a:solidFill>
              <a:highlight>
                <a:srgbClr val="FFFFFF"/>
              </a:highlight>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e0d56c7c26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e0d56c7c26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ddc9131473_0_1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ddc9131473_0_1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dataset contains information from smart meters from households in London. A smart meters is a </a:t>
            </a:r>
            <a:r>
              <a:rPr lang="en"/>
              <a:t>device which allows to record energy consumption in near real-time and report it in short intervals throughout the day. They are used to allow for a greater clarity of consumption which then helps with system monitoring and customer billing. </a:t>
            </a:r>
            <a:endParaRPr/>
          </a:p>
          <a:p>
            <a:pPr indent="0" lvl="0" marL="0" rtl="0" algn="l">
              <a:spcBef>
                <a:spcPts val="0"/>
              </a:spcBef>
              <a:spcAft>
                <a:spcPts val="0"/>
              </a:spcAft>
              <a:buNone/>
            </a:pPr>
            <a:r>
              <a:rPr lang="en"/>
              <a:t>We have electricity consumption data for over 5.5 thousand households which took part in the study between November 2011 and February 2014. Data is provided in half hourly measurements and is expressed in kilowatt-hours which is a commonly used billing unit for energy delivered to households.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e0d56c7c26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e0d56c7c2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a first try I run a simple XGB model without adjusting any parameters. Here you can see the features I used and how important they are for the model. </a:t>
            </a:r>
            <a:r>
              <a:rPr lang="en" sz="1150">
                <a:highlight>
                  <a:srgbClr val="FFFFFF"/>
                </a:highlight>
              </a:rPr>
              <a:t>Generally, importance provides a score that indicates how useful or valuable each feature was in the construction of the boosted decision trees within the model. The more an attribute is used to make key decisions with decision trees, the higher its relative importance.</a:t>
            </a:r>
            <a:endParaRPr sz="1150">
              <a:highlight>
                <a:srgbClr val="FFFFFF"/>
              </a:highlight>
            </a:endParaRPr>
          </a:p>
          <a:p>
            <a:pPr indent="0" lvl="0" marL="0" rtl="0" algn="l">
              <a:spcBef>
                <a:spcPts val="0"/>
              </a:spcBef>
              <a:spcAft>
                <a:spcPts val="0"/>
              </a:spcAft>
              <a:buNone/>
            </a:pPr>
            <a:r>
              <a:rPr lang="en" sz="1150">
                <a:highlight>
                  <a:srgbClr val="FFFFFF"/>
                </a:highlight>
              </a:rPr>
              <a:t>Importance is calculated for a single decision tree by the amount that each attribute split point improves the performance measure, weighted by the number of observations the node is responsible for. The feature importances are then averaged across all of the the decision trees within the model.</a:t>
            </a:r>
            <a:endParaRPr sz="1150">
              <a:highlight>
                <a:srgbClr val="FFFFFF"/>
              </a:highligh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e0d56c7c26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e0d56c7c26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next </a:t>
            </a:r>
            <a:r>
              <a:rPr lang="en"/>
              <a:t>iteration of the model I added the weather data as we saw previously that it has an effect on the energy consumption. Now temperature is the most important feature, followed by day of the week.</a:t>
            </a:r>
            <a:endParaRPr/>
          </a:p>
          <a:p>
            <a:pPr indent="0" lvl="0" marL="0" rtl="0" algn="l">
              <a:spcBef>
                <a:spcPts val="0"/>
              </a:spcBef>
              <a:spcAft>
                <a:spcPts val="0"/>
              </a:spcAft>
              <a:buNone/>
            </a:pPr>
            <a:r>
              <a:rPr lang="en"/>
              <a:t>Straight away we can see that the weather data significantly improves the predictions with the errors becoming much smaller, especially the mean squared error.</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e0d56c7c26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e0d56c7c26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XGBoost offers many ways of fine tuning your model as it has a lot of parameters that can be adjusted. As the next step I wanted to see how some of them would influence my model. First, I decided to look t n-estimators.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e0d56c7c26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e0d56c7c26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the next step, </a:t>
            </a:r>
            <a:r>
              <a:rPr lang="en"/>
              <a:t>I added another parameter: early stopping rounds.</a:t>
            </a:r>
            <a:endParaRPr/>
          </a:p>
          <a:p>
            <a:pPr indent="0" lvl="0" marL="0" rtl="0" algn="l">
              <a:spcBef>
                <a:spcPts val="0"/>
              </a:spcBef>
              <a:spcAft>
                <a:spcPts val="0"/>
              </a:spcAft>
              <a:buNone/>
            </a:pPr>
            <a:r>
              <a:rPr lang="en"/>
              <a:t>Changing this parameter didn’t affect the accuracy of the model.</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e0d56c7c26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e0d56c7c26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third parameter I looked at was learning_rate. It indicates how big are the differences between the </a:t>
            </a:r>
            <a:r>
              <a:rPr lang="en"/>
              <a:t>different</a:t>
            </a:r>
            <a:r>
              <a:rPr lang="en"/>
              <a:t> </a:t>
            </a:r>
            <a:r>
              <a:rPr lang="en"/>
              <a:t>iterations</a:t>
            </a:r>
            <a:r>
              <a:rPr lang="en"/>
              <a:t> of the model.</a:t>
            </a:r>
            <a:endParaRPr/>
          </a:p>
          <a:p>
            <a:pPr indent="0" lvl="0" marL="0" rtl="0" algn="l">
              <a:spcBef>
                <a:spcPts val="0"/>
              </a:spcBef>
              <a:spcAft>
                <a:spcPts val="0"/>
              </a:spcAft>
              <a:buNone/>
            </a:pPr>
            <a:r>
              <a:rPr lang="en"/>
              <a:t>In this case, we can see that this parameter has an impact on the model.</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e0d56c7c26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e0d56c7c26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endless combinations of parameters that are </a:t>
            </a:r>
            <a:r>
              <a:rPr lang="en"/>
              <a:t>possible and going through them manually like I just did can be very tedious and time consuming. That’s when grid search comes in handy. Grid search is a parameter tuning technique that helps to find the optimum values for them. It builds a model for every combination of parameters specified and evaluates each model.</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e0d56c7c26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e0d56c7c26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e0d56c7c26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e0d56c7c26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can see what the squared error is per month and per weekday. </a:t>
            </a:r>
            <a:endParaRPr/>
          </a:p>
          <a:p>
            <a:pPr indent="0" lvl="0" marL="0" rtl="0" algn="l">
              <a:spcBef>
                <a:spcPts val="0"/>
              </a:spcBef>
              <a:spcAft>
                <a:spcPts val="0"/>
              </a:spcAft>
              <a:buNone/>
            </a:pPr>
            <a:r>
              <a:rPr lang="en"/>
              <a:t>The error is higher in the months that tend to see a higher </a:t>
            </a:r>
            <a:r>
              <a:rPr lang="en"/>
              <a:t>energy</a:t>
            </a:r>
            <a:r>
              <a:rPr lang="en"/>
              <a:t> usage but in turn there is also a higher variation in the data in these months. Similarly looking at the error by day of week, the days with higher errores are the days with higher variation in the data.</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e0d56c7c26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e0d56c7c26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you can see the visual representation of how the model relates to real data. In blue is the real data and in orange my prediction.</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e0d56c7c26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e0d56c7c26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does this all actually mean? The price per </a:t>
            </a:r>
            <a:r>
              <a:rPr lang="en"/>
              <a:t>kilowatt hour</a:t>
            </a:r>
            <a:r>
              <a:rPr lang="en"/>
              <a:t> in 2014 was around 21 pence. Assuming that price average household should have </a:t>
            </a:r>
            <a:r>
              <a:rPr lang="en"/>
              <a:t>paid 548.07 pounds during our test period (10 months). Our starting model predicted a total bill almost 2% higher at 558.75. While, the final model was much better with prediction just 0.18% off the actual values.</a:t>
            </a:r>
            <a:endParaRPr/>
          </a:p>
          <a:p>
            <a:pPr indent="0" lvl="0" marL="0" rtl="0" algn="l">
              <a:spcBef>
                <a:spcPts val="0"/>
              </a:spcBef>
              <a:spcAft>
                <a:spcPts val="0"/>
              </a:spcAft>
              <a:buNone/>
            </a:pPr>
            <a:r>
              <a:rPr lang="en"/>
              <a:t>As a result the energy company can predict fairly accurately how much energy will be needed when. It is also good for customers as they will not get a bill schock, which is when a customer gets a high unexpected bill. As a result, both customers and the energy company can have a pretty good expectation of what the actual payments should be, avoiding further costs, e.g. admin.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e0d3390c5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e0d3390c5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ddc9131473_0_1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ddc9131473_0_1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e10567803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e10567803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ddc9131473_0_1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ddc9131473_0_1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ddc9131473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ddc9131473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can see the count of </a:t>
            </a:r>
            <a:r>
              <a:rPr lang="en"/>
              <a:t>household</a:t>
            </a:r>
            <a:r>
              <a:rPr lang="en"/>
              <a:t> with data per day of the study.</a:t>
            </a:r>
            <a:r>
              <a:rPr lang="en" sz="1600">
                <a:solidFill>
                  <a:srgbClr val="292929"/>
                </a:solidFill>
                <a:highlight>
                  <a:srgbClr val="FFFFFF"/>
                </a:highlight>
                <a:latin typeface="Georgia"/>
                <a:ea typeface="Georgia"/>
                <a:cs typeface="Georgia"/>
                <a:sym typeface="Georgia"/>
              </a:rPr>
              <a:t> </a:t>
            </a:r>
            <a:r>
              <a:rPr lang="en"/>
              <a:t>The data is distributed unevenly with much fewer households included at the beginning and more joining as time goes on with a peak around the beginning of 2013. Despite this inequality we </a:t>
            </a:r>
            <a:r>
              <a:rPr lang="en"/>
              <a:t>decided</a:t>
            </a:r>
            <a:r>
              <a:rPr lang="en"/>
              <a:t> to use the early data as well to maximize the number of datapoints.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ddc9131473_0_1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ddc9131473_0_1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I mentioned, the data is provided in half hourly intervals for each </a:t>
            </a:r>
            <a:r>
              <a:rPr lang="en"/>
              <a:t>household</a:t>
            </a:r>
            <a:r>
              <a:rPr lang="en"/>
              <a:t>. We decided to aggregate the data to look at average energy consumption per household per day. We can clearly see the seasonality of the data with peaks in the colder months and lower consumption in the warmer ones. This is likely caused by a few things: usage of </a:t>
            </a:r>
            <a:r>
              <a:rPr lang="en"/>
              <a:t>electricity</a:t>
            </a:r>
            <a:r>
              <a:rPr lang="en"/>
              <a:t> for heating, days are shorter so the usage of lights in increased, people tend to spend more time indoors </a:t>
            </a:r>
            <a:r>
              <a:rPr lang="en"/>
              <a:t>during the winter.</a:t>
            </a:r>
            <a:endParaRPr/>
          </a:p>
          <a:p>
            <a:pPr indent="0" lvl="0" marL="0" rtl="0" algn="l">
              <a:spcBef>
                <a:spcPts val="0"/>
              </a:spcBef>
              <a:spcAft>
                <a:spcPts val="0"/>
              </a:spcAft>
              <a:buNone/>
            </a:pPr>
            <a:r>
              <a:rPr lang="en"/>
              <a:t>There is an anomaly in the data, the recorded consumption on the last day of the study is unusually low, it is unclear why so we decided to drop that data point when running the models.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e0d56c7c2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e0d56c7c2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again, you can see clearly that energy consumption was highest in the colder months, especially January and February; and lowest in the summer, around July and August.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ddc9131473_0_1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ddc9131473_0_1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each household we had information what type of </a:t>
            </a:r>
            <a:r>
              <a:rPr lang="en"/>
              <a:t>tariff</a:t>
            </a:r>
            <a:r>
              <a:rPr lang="en"/>
              <a:t> is applied. Standard tariff means that the price of </a:t>
            </a:r>
            <a:r>
              <a:rPr lang="en"/>
              <a:t>energy</a:t>
            </a:r>
            <a:r>
              <a:rPr lang="en"/>
              <a:t> is the same </a:t>
            </a:r>
            <a:r>
              <a:rPr lang="en"/>
              <a:t>throughout the day. In case of a flexible tariff, the price varies throughout the day with prices being lower when there is less demand, e.g. at night.</a:t>
            </a:r>
            <a:endParaRPr/>
          </a:p>
          <a:p>
            <a:pPr indent="0" lvl="0" marL="0" rtl="0" algn="l">
              <a:spcBef>
                <a:spcPts val="0"/>
              </a:spcBef>
              <a:spcAft>
                <a:spcPts val="0"/>
              </a:spcAft>
              <a:buNone/>
            </a:pPr>
            <a:r>
              <a:rPr lang="en"/>
              <a:t>We can see that households with the flexible tariff consistently used less energy, however, the difference is not very big.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5.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en.wikipedia.org/wiki/Electric_utilit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7.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SMART METERS IN LONDON</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Analysis of electric </a:t>
            </a:r>
            <a:r>
              <a:rPr lang="en"/>
              <a:t>energy consumption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2"/>
          <p:cNvSpPr txBox="1"/>
          <p:nvPr>
            <p:ph type="title"/>
          </p:nvPr>
        </p:nvSpPr>
        <p:spPr>
          <a:xfrm>
            <a:off x="819150" y="388400"/>
            <a:ext cx="7505700" cy="605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Energy through the day</a:t>
            </a:r>
            <a:endParaRPr/>
          </a:p>
        </p:txBody>
      </p:sp>
      <p:sp>
        <p:nvSpPr>
          <p:cNvPr id="185" name="Google Shape;185;p22"/>
          <p:cNvSpPr txBox="1"/>
          <p:nvPr>
            <p:ph idx="1" type="body"/>
          </p:nvPr>
        </p:nvSpPr>
        <p:spPr>
          <a:xfrm>
            <a:off x="819150" y="1376525"/>
            <a:ext cx="7505700" cy="3062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x</a:t>
            </a:r>
            <a:endParaRPr>
              <a:solidFill>
                <a:srgbClr val="202122"/>
              </a:solidFill>
            </a:endParaRPr>
          </a:p>
        </p:txBody>
      </p:sp>
      <p:pic>
        <p:nvPicPr>
          <p:cNvPr id="186" name="Google Shape;186;p22"/>
          <p:cNvPicPr preferRelativeResize="0"/>
          <p:nvPr/>
        </p:nvPicPr>
        <p:blipFill>
          <a:blip r:embed="rId3">
            <a:alphaModFix/>
          </a:blip>
          <a:stretch>
            <a:fillRect/>
          </a:stretch>
        </p:blipFill>
        <p:spPr>
          <a:xfrm>
            <a:off x="883920" y="912114"/>
            <a:ext cx="7376160" cy="331927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388400"/>
            <a:ext cx="7505700" cy="605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Energy through the day by tariff</a:t>
            </a:r>
            <a:endParaRPr/>
          </a:p>
        </p:txBody>
      </p:sp>
      <p:sp>
        <p:nvSpPr>
          <p:cNvPr id="192" name="Google Shape;192;p23"/>
          <p:cNvSpPr txBox="1"/>
          <p:nvPr>
            <p:ph idx="1" type="body"/>
          </p:nvPr>
        </p:nvSpPr>
        <p:spPr>
          <a:xfrm>
            <a:off x="819150" y="1376525"/>
            <a:ext cx="7505700" cy="3062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x</a:t>
            </a:r>
            <a:endParaRPr>
              <a:solidFill>
                <a:srgbClr val="202122"/>
              </a:solidFill>
            </a:endParaRPr>
          </a:p>
        </p:txBody>
      </p:sp>
      <p:pic>
        <p:nvPicPr>
          <p:cNvPr id="193" name="Google Shape;193;p23"/>
          <p:cNvPicPr preferRelativeResize="0"/>
          <p:nvPr/>
        </p:nvPicPr>
        <p:blipFill>
          <a:blip r:embed="rId3">
            <a:alphaModFix/>
          </a:blip>
          <a:stretch>
            <a:fillRect/>
          </a:stretch>
        </p:blipFill>
        <p:spPr>
          <a:xfrm>
            <a:off x="791717" y="912114"/>
            <a:ext cx="7560566" cy="331927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24"/>
          <p:cNvPicPr preferRelativeResize="0"/>
          <p:nvPr/>
        </p:nvPicPr>
        <p:blipFill>
          <a:blip r:embed="rId3">
            <a:alphaModFix/>
          </a:blip>
          <a:stretch>
            <a:fillRect/>
          </a:stretch>
        </p:blipFill>
        <p:spPr>
          <a:xfrm>
            <a:off x="2133600" y="528638"/>
            <a:ext cx="4876800" cy="4086225"/>
          </a:xfrm>
          <a:prstGeom prst="rect">
            <a:avLst/>
          </a:prstGeom>
          <a:noFill/>
          <a:ln>
            <a:noFill/>
          </a:ln>
        </p:spPr>
      </p:pic>
      <p:sp>
        <p:nvSpPr>
          <p:cNvPr id="199" name="Google Shape;199;p24"/>
          <p:cNvSpPr txBox="1"/>
          <p:nvPr>
            <p:ph type="title"/>
          </p:nvPr>
        </p:nvSpPr>
        <p:spPr>
          <a:xfrm>
            <a:off x="2967000" y="1697375"/>
            <a:ext cx="3210000" cy="164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400" u="sng"/>
              <a:t>ACORN</a:t>
            </a:r>
            <a:endParaRPr sz="3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388400"/>
            <a:ext cx="7505700" cy="605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ACORN?</a:t>
            </a:r>
            <a:endParaRPr/>
          </a:p>
        </p:txBody>
      </p:sp>
      <p:pic>
        <p:nvPicPr>
          <p:cNvPr id="205" name="Google Shape;205;p25"/>
          <p:cNvPicPr preferRelativeResize="0"/>
          <p:nvPr/>
        </p:nvPicPr>
        <p:blipFill>
          <a:blip r:embed="rId3">
            <a:alphaModFix/>
          </a:blip>
          <a:stretch>
            <a:fillRect/>
          </a:stretch>
        </p:blipFill>
        <p:spPr>
          <a:xfrm>
            <a:off x="310050" y="953200"/>
            <a:ext cx="4374043" cy="3845200"/>
          </a:xfrm>
          <a:prstGeom prst="rect">
            <a:avLst/>
          </a:prstGeom>
          <a:noFill/>
          <a:ln>
            <a:noFill/>
          </a:ln>
        </p:spPr>
      </p:pic>
      <p:sp>
        <p:nvSpPr>
          <p:cNvPr id="206" name="Google Shape;206;p25"/>
          <p:cNvSpPr txBox="1"/>
          <p:nvPr>
            <p:ph idx="1" type="body"/>
          </p:nvPr>
        </p:nvSpPr>
        <p:spPr>
          <a:xfrm>
            <a:off x="4887300" y="1068550"/>
            <a:ext cx="3437700" cy="36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018"/>
              <a:buNone/>
            </a:pPr>
            <a:r>
              <a:rPr lang="en" sz="1500">
                <a:solidFill>
                  <a:srgbClr val="3C454E"/>
                </a:solidFill>
                <a:highlight>
                  <a:srgbClr val="FFFFFF"/>
                </a:highlight>
                <a:latin typeface="Arial"/>
                <a:ea typeface="Arial"/>
                <a:cs typeface="Arial"/>
                <a:sym typeface="Arial"/>
              </a:rPr>
              <a:t>Acorn is a consumer classification that segments the population into different types, providing a detailed understanding of the consumer characteristics of people and places across the UK. </a:t>
            </a:r>
            <a:endParaRPr sz="1500">
              <a:solidFill>
                <a:srgbClr val="3C454E"/>
              </a:solidFill>
              <a:highlight>
                <a:srgbClr val="FFFFFF"/>
              </a:highlight>
              <a:latin typeface="Arial"/>
              <a:ea typeface="Arial"/>
              <a:cs typeface="Arial"/>
              <a:sym typeface="Arial"/>
            </a:endParaRPr>
          </a:p>
          <a:p>
            <a:pPr indent="0" lvl="0" marL="0" rtl="0" algn="l">
              <a:spcBef>
                <a:spcPts val="1200"/>
              </a:spcBef>
              <a:spcAft>
                <a:spcPts val="1200"/>
              </a:spcAft>
              <a:buSzPts val="1018"/>
              <a:buNone/>
            </a:pPr>
            <a:r>
              <a:rPr lang="en" sz="1500">
                <a:solidFill>
                  <a:srgbClr val="3C454E"/>
                </a:solidFill>
                <a:highlight>
                  <a:srgbClr val="FFFFFF"/>
                </a:highlight>
                <a:latin typeface="Arial"/>
                <a:ea typeface="Arial"/>
                <a:cs typeface="Arial"/>
                <a:sym typeface="Arial"/>
              </a:rPr>
              <a:t>By analysing </a:t>
            </a:r>
            <a:r>
              <a:rPr lang="en" sz="1500">
                <a:solidFill>
                  <a:srgbClr val="3C454E"/>
                </a:solidFill>
                <a:highlight>
                  <a:srgbClr val="FFFFFF"/>
                </a:highlight>
                <a:latin typeface="Arial"/>
                <a:ea typeface="Arial"/>
                <a:cs typeface="Arial"/>
                <a:sym typeface="Arial"/>
              </a:rPr>
              <a:t>demographic data, social factors, population and consumer behaviour it provides an understanding of different types of people and places.</a:t>
            </a:r>
            <a:endParaRPr sz="1500">
              <a:solidFill>
                <a:srgbClr val="3C454E"/>
              </a:solidFill>
              <a:highlight>
                <a:srgbClr val="FFFFFF"/>
              </a:highlight>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6"/>
          <p:cNvSpPr txBox="1"/>
          <p:nvPr>
            <p:ph type="title"/>
          </p:nvPr>
        </p:nvSpPr>
        <p:spPr>
          <a:xfrm>
            <a:off x="819150" y="388400"/>
            <a:ext cx="7505700" cy="605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Energy consumption by ACORN category</a:t>
            </a:r>
            <a:endParaRPr/>
          </a:p>
        </p:txBody>
      </p:sp>
      <p:pic>
        <p:nvPicPr>
          <p:cNvPr id="212" name="Google Shape;212;p26"/>
          <p:cNvPicPr preferRelativeResize="0"/>
          <p:nvPr/>
        </p:nvPicPr>
        <p:blipFill>
          <a:blip r:embed="rId3">
            <a:alphaModFix/>
          </a:blip>
          <a:stretch>
            <a:fillRect/>
          </a:stretch>
        </p:blipFill>
        <p:spPr>
          <a:xfrm>
            <a:off x="469011" y="912114"/>
            <a:ext cx="8205978" cy="3319272"/>
          </a:xfrm>
          <a:prstGeom prst="rect">
            <a:avLst/>
          </a:prstGeom>
          <a:noFill/>
          <a:ln>
            <a:noFill/>
          </a:ln>
        </p:spPr>
      </p:pic>
      <p:sp>
        <p:nvSpPr>
          <p:cNvPr id="213" name="Google Shape;213;p26"/>
          <p:cNvSpPr txBox="1"/>
          <p:nvPr>
            <p:ph idx="1" type="body"/>
          </p:nvPr>
        </p:nvSpPr>
        <p:spPr>
          <a:xfrm>
            <a:off x="819150" y="4212300"/>
            <a:ext cx="7505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SzPts val="1018"/>
              <a:buNone/>
            </a:pPr>
            <a:r>
              <a:rPr lang="en" sz="1402"/>
              <a:t>More affluent households tend to use more </a:t>
            </a:r>
            <a:r>
              <a:rPr lang="en" sz="1402"/>
              <a:t>energy</a:t>
            </a:r>
            <a:r>
              <a:rPr lang="en" sz="1402"/>
              <a:t> than the poorer ones.</a:t>
            </a:r>
            <a:endParaRPr sz="1402">
              <a:solidFill>
                <a:srgbClr val="20212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27"/>
          <p:cNvPicPr preferRelativeResize="0"/>
          <p:nvPr/>
        </p:nvPicPr>
        <p:blipFill>
          <a:blip r:embed="rId3">
            <a:alphaModFix/>
          </a:blip>
          <a:stretch>
            <a:fillRect/>
          </a:stretch>
        </p:blipFill>
        <p:spPr>
          <a:xfrm>
            <a:off x="790955" y="865669"/>
            <a:ext cx="7562089" cy="3412161"/>
          </a:xfrm>
          <a:prstGeom prst="rect">
            <a:avLst/>
          </a:prstGeom>
          <a:noFill/>
          <a:ln>
            <a:noFill/>
          </a:ln>
        </p:spPr>
      </p:pic>
      <p:sp>
        <p:nvSpPr>
          <p:cNvPr id="219" name="Google Shape;219;p27"/>
          <p:cNvSpPr txBox="1"/>
          <p:nvPr>
            <p:ph type="title"/>
          </p:nvPr>
        </p:nvSpPr>
        <p:spPr>
          <a:xfrm>
            <a:off x="819150" y="388400"/>
            <a:ext cx="7505700" cy="605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Energy through the day by ACORN</a:t>
            </a:r>
            <a:endParaRPr/>
          </a:p>
        </p:txBody>
      </p:sp>
      <p:sp>
        <p:nvSpPr>
          <p:cNvPr id="220" name="Google Shape;220;p27"/>
          <p:cNvSpPr txBox="1"/>
          <p:nvPr>
            <p:ph idx="1" type="body"/>
          </p:nvPr>
        </p:nvSpPr>
        <p:spPr>
          <a:xfrm>
            <a:off x="819150" y="4212300"/>
            <a:ext cx="7505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SzPts val="1018"/>
              <a:buNone/>
            </a:pPr>
            <a:r>
              <a:rPr lang="en" sz="1402"/>
              <a:t>Urban Adversity household have the lowest </a:t>
            </a:r>
            <a:r>
              <a:rPr lang="en" sz="1402"/>
              <a:t>energy</a:t>
            </a:r>
            <a:r>
              <a:rPr lang="en" sz="1402"/>
              <a:t> consumption throughout the day.</a:t>
            </a:r>
            <a:endParaRPr sz="1402">
              <a:solidFill>
                <a:srgbClr val="20212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28"/>
          <p:cNvPicPr preferRelativeResize="0"/>
          <p:nvPr/>
        </p:nvPicPr>
        <p:blipFill>
          <a:blip r:embed="rId3">
            <a:alphaModFix/>
          </a:blip>
          <a:stretch>
            <a:fillRect/>
          </a:stretch>
        </p:blipFill>
        <p:spPr>
          <a:xfrm>
            <a:off x="1552400" y="570000"/>
            <a:ext cx="5886775" cy="3432450"/>
          </a:xfrm>
          <a:prstGeom prst="rect">
            <a:avLst/>
          </a:prstGeom>
          <a:noFill/>
          <a:ln>
            <a:noFill/>
          </a:ln>
        </p:spPr>
      </p:pic>
      <p:sp>
        <p:nvSpPr>
          <p:cNvPr id="226" name="Google Shape;226;p28"/>
          <p:cNvSpPr txBox="1"/>
          <p:nvPr>
            <p:ph type="title"/>
          </p:nvPr>
        </p:nvSpPr>
        <p:spPr>
          <a:xfrm>
            <a:off x="1888675" y="1746100"/>
            <a:ext cx="5377500" cy="194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180"/>
              <a:t>HOW DO </a:t>
            </a:r>
            <a:endParaRPr sz="3180"/>
          </a:p>
          <a:p>
            <a:pPr indent="0" lvl="0" marL="0" rtl="0" algn="ctr">
              <a:spcBef>
                <a:spcPts val="0"/>
              </a:spcBef>
              <a:spcAft>
                <a:spcPts val="0"/>
              </a:spcAft>
              <a:buSzPts val="990"/>
              <a:buNone/>
            </a:pPr>
            <a:r>
              <a:rPr lang="en" sz="3180" u="sng"/>
              <a:t>METEOROLOGICAL</a:t>
            </a:r>
            <a:r>
              <a:rPr lang="en" sz="3180"/>
              <a:t> </a:t>
            </a:r>
            <a:endParaRPr sz="3180"/>
          </a:p>
          <a:p>
            <a:pPr indent="0" lvl="0" marL="0" rtl="0" algn="ctr">
              <a:spcBef>
                <a:spcPts val="0"/>
              </a:spcBef>
              <a:spcAft>
                <a:spcPts val="0"/>
              </a:spcAft>
              <a:buSzPts val="990"/>
              <a:buNone/>
            </a:pPr>
            <a:r>
              <a:rPr lang="en" sz="3180"/>
              <a:t>FACTORS IMPACT ENERGY CONSUMPTION?</a:t>
            </a:r>
            <a:endParaRPr sz="318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9"/>
          <p:cNvSpPr txBox="1"/>
          <p:nvPr>
            <p:ph idx="1" type="body"/>
          </p:nvPr>
        </p:nvSpPr>
        <p:spPr>
          <a:xfrm>
            <a:off x="819150" y="1376525"/>
            <a:ext cx="7505700" cy="3062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x</a:t>
            </a:r>
            <a:endParaRPr>
              <a:solidFill>
                <a:srgbClr val="202122"/>
              </a:solidFill>
            </a:endParaRPr>
          </a:p>
        </p:txBody>
      </p:sp>
      <p:pic>
        <p:nvPicPr>
          <p:cNvPr id="232" name="Google Shape;232;p29"/>
          <p:cNvPicPr preferRelativeResize="0"/>
          <p:nvPr/>
        </p:nvPicPr>
        <p:blipFill rotWithShape="1">
          <a:blip r:embed="rId3">
            <a:alphaModFix/>
          </a:blip>
          <a:srcRect b="20641" l="3984" r="1138" t="0"/>
          <a:stretch/>
        </p:blipFill>
        <p:spPr>
          <a:xfrm>
            <a:off x="275500" y="1451750"/>
            <a:ext cx="8592999" cy="2240000"/>
          </a:xfrm>
          <a:prstGeom prst="rect">
            <a:avLst/>
          </a:prstGeom>
          <a:noFill/>
          <a:ln>
            <a:noFill/>
          </a:ln>
        </p:spPr>
      </p:pic>
      <p:sp>
        <p:nvSpPr>
          <p:cNvPr id="233" name="Google Shape;233;p29"/>
          <p:cNvSpPr txBox="1"/>
          <p:nvPr/>
        </p:nvSpPr>
        <p:spPr>
          <a:xfrm>
            <a:off x="1372350" y="3751275"/>
            <a:ext cx="6399300" cy="1077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450">
                <a:highlight>
                  <a:srgbClr val="FFFFFF"/>
                </a:highlight>
              </a:rPr>
              <a:t>Energy and temperature have an inverse relationship-we can see the peaks in one appearing with troughs in the other. This confirms the intuition that during low temperature, it is likely that the energy consumption through heaters etc. increases.</a:t>
            </a:r>
            <a:endParaRPr sz="1800"/>
          </a:p>
        </p:txBody>
      </p:sp>
      <p:sp>
        <p:nvSpPr>
          <p:cNvPr id="234" name="Google Shape;234;p29"/>
          <p:cNvSpPr txBox="1"/>
          <p:nvPr>
            <p:ph idx="4294967295" type="ctrTitle"/>
          </p:nvPr>
        </p:nvSpPr>
        <p:spPr>
          <a:xfrm>
            <a:off x="2814150" y="496775"/>
            <a:ext cx="3515700" cy="658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TEMPERATURE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0"/>
          <p:cNvSpPr txBox="1"/>
          <p:nvPr>
            <p:ph idx="1" type="body"/>
          </p:nvPr>
        </p:nvSpPr>
        <p:spPr>
          <a:xfrm>
            <a:off x="819150" y="1376525"/>
            <a:ext cx="7505700" cy="3062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x</a:t>
            </a:r>
            <a:endParaRPr>
              <a:solidFill>
                <a:srgbClr val="202122"/>
              </a:solidFill>
            </a:endParaRPr>
          </a:p>
        </p:txBody>
      </p:sp>
      <p:sp>
        <p:nvSpPr>
          <p:cNvPr id="240" name="Google Shape;240;p30"/>
          <p:cNvSpPr txBox="1"/>
          <p:nvPr/>
        </p:nvSpPr>
        <p:spPr>
          <a:xfrm>
            <a:off x="1372350" y="3751275"/>
            <a:ext cx="63993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450">
                <a:highlight>
                  <a:srgbClr val="FFFFFF"/>
                </a:highlight>
              </a:rPr>
              <a:t>Humidity and the average consumption of energy seems to have the same trend.</a:t>
            </a:r>
            <a:endParaRPr sz="1450"/>
          </a:p>
        </p:txBody>
      </p:sp>
      <p:sp>
        <p:nvSpPr>
          <p:cNvPr id="241" name="Google Shape;241;p30"/>
          <p:cNvSpPr txBox="1"/>
          <p:nvPr>
            <p:ph idx="4294967295" type="ctrTitle"/>
          </p:nvPr>
        </p:nvSpPr>
        <p:spPr>
          <a:xfrm>
            <a:off x="2814150" y="496775"/>
            <a:ext cx="3515700" cy="658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HUMIDITY</a:t>
            </a:r>
            <a:endParaRPr/>
          </a:p>
        </p:txBody>
      </p:sp>
      <p:pic>
        <p:nvPicPr>
          <p:cNvPr id="242" name="Google Shape;242;p30"/>
          <p:cNvPicPr preferRelativeResize="0"/>
          <p:nvPr/>
        </p:nvPicPr>
        <p:blipFill>
          <a:blip r:embed="rId3">
            <a:alphaModFix/>
          </a:blip>
          <a:stretch>
            <a:fillRect/>
          </a:stretch>
        </p:blipFill>
        <p:spPr>
          <a:xfrm>
            <a:off x="233463" y="1356850"/>
            <a:ext cx="8677065" cy="2192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1"/>
          <p:cNvSpPr txBox="1"/>
          <p:nvPr>
            <p:ph idx="1" type="body"/>
          </p:nvPr>
        </p:nvSpPr>
        <p:spPr>
          <a:xfrm>
            <a:off x="819150" y="1376525"/>
            <a:ext cx="7505700" cy="3062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x</a:t>
            </a:r>
            <a:endParaRPr>
              <a:solidFill>
                <a:srgbClr val="202122"/>
              </a:solidFill>
            </a:endParaRPr>
          </a:p>
        </p:txBody>
      </p:sp>
      <p:sp>
        <p:nvSpPr>
          <p:cNvPr id="248" name="Google Shape;248;p31"/>
          <p:cNvSpPr txBox="1"/>
          <p:nvPr/>
        </p:nvSpPr>
        <p:spPr>
          <a:xfrm>
            <a:off x="1372350" y="3751275"/>
            <a:ext cx="63993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450">
                <a:highlight>
                  <a:srgbClr val="FFFFFF"/>
                </a:highlight>
              </a:rPr>
              <a:t>The cloud cover value seems to be following the same pattern as the energy consumption.</a:t>
            </a:r>
            <a:endParaRPr sz="1450"/>
          </a:p>
        </p:txBody>
      </p:sp>
      <p:sp>
        <p:nvSpPr>
          <p:cNvPr id="249" name="Google Shape;249;p31"/>
          <p:cNvSpPr txBox="1"/>
          <p:nvPr>
            <p:ph idx="4294967295" type="ctrTitle"/>
          </p:nvPr>
        </p:nvSpPr>
        <p:spPr>
          <a:xfrm>
            <a:off x="2814150" y="496775"/>
            <a:ext cx="3515700" cy="658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CLOUD COVER</a:t>
            </a:r>
            <a:endParaRPr/>
          </a:p>
        </p:txBody>
      </p:sp>
      <p:pic>
        <p:nvPicPr>
          <p:cNvPr id="250" name="Google Shape;250;p31"/>
          <p:cNvPicPr preferRelativeResize="0"/>
          <p:nvPr/>
        </p:nvPicPr>
        <p:blipFill>
          <a:blip r:embed="rId3">
            <a:alphaModFix/>
          </a:blip>
          <a:stretch>
            <a:fillRect/>
          </a:stretch>
        </p:blipFill>
        <p:spPr>
          <a:xfrm>
            <a:off x="210962" y="1474476"/>
            <a:ext cx="8722075" cy="2145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INTRO</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2"/>
          <p:cNvSpPr txBox="1"/>
          <p:nvPr>
            <p:ph idx="1" type="body"/>
          </p:nvPr>
        </p:nvSpPr>
        <p:spPr>
          <a:xfrm>
            <a:off x="819150" y="1376525"/>
            <a:ext cx="7505700" cy="3062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x</a:t>
            </a:r>
            <a:endParaRPr>
              <a:solidFill>
                <a:srgbClr val="202122"/>
              </a:solidFill>
            </a:endParaRPr>
          </a:p>
        </p:txBody>
      </p:sp>
      <p:sp>
        <p:nvSpPr>
          <p:cNvPr id="256" name="Google Shape;256;p32"/>
          <p:cNvSpPr txBox="1"/>
          <p:nvPr/>
        </p:nvSpPr>
        <p:spPr>
          <a:xfrm>
            <a:off x="1372350" y="3751275"/>
            <a:ext cx="6399300" cy="8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450">
                <a:highlight>
                  <a:srgbClr val="FFFFFF"/>
                </a:highlight>
              </a:rPr>
              <a:t>The visibility factor does not seem to affect energy consumption at all- since visibility is most likely an outdoors factor, it is unlikely that it's increase or decrease affects energy consumption within a household.</a:t>
            </a:r>
            <a:endParaRPr sz="1450"/>
          </a:p>
        </p:txBody>
      </p:sp>
      <p:sp>
        <p:nvSpPr>
          <p:cNvPr id="257" name="Google Shape;257;p32"/>
          <p:cNvSpPr txBox="1"/>
          <p:nvPr>
            <p:ph idx="4294967295" type="ctrTitle"/>
          </p:nvPr>
        </p:nvSpPr>
        <p:spPr>
          <a:xfrm>
            <a:off x="2814150" y="496775"/>
            <a:ext cx="3515700" cy="658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VISIBILITY</a:t>
            </a:r>
            <a:endParaRPr/>
          </a:p>
        </p:txBody>
      </p:sp>
      <p:pic>
        <p:nvPicPr>
          <p:cNvPr id="258" name="Google Shape;258;p32"/>
          <p:cNvPicPr preferRelativeResize="0"/>
          <p:nvPr/>
        </p:nvPicPr>
        <p:blipFill>
          <a:blip r:embed="rId3">
            <a:alphaModFix/>
          </a:blip>
          <a:stretch>
            <a:fillRect/>
          </a:stretch>
        </p:blipFill>
        <p:spPr>
          <a:xfrm>
            <a:off x="271237" y="1586150"/>
            <a:ext cx="8601524" cy="2103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3"/>
          <p:cNvSpPr txBox="1"/>
          <p:nvPr>
            <p:ph idx="1" type="body"/>
          </p:nvPr>
        </p:nvSpPr>
        <p:spPr>
          <a:xfrm>
            <a:off x="819150" y="1376525"/>
            <a:ext cx="7505700" cy="3062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x</a:t>
            </a:r>
            <a:endParaRPr>
              <a:solidFill>
                <a:srgbClr val="202122"/>
              </a:solidFill>
            </a:endParaRPr>
          </a:p>
        </p:txBody>
      </p:sp>
      <p:sp>
        <p:nvSpPr>
          <p:cNvPr id="264" name="Google Shape;264;p33"/>
          <p:cNvSpPr txBox="1"/>
          <p:nvPr/>
        </p:nvSpPr>
        <p:spPr>
          <a:xfrm>
            <a:off x="1372350" y="3751275"/>
            <a:ext cx="63993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450">
                <a:highlight>
                  <a:srgbClr val="FFFFFF"/>
                </a:highlight>
              </a:rPr>
              <a:t>Wind speed seems to be an outdoors factor which does not affect in the energy consumption as such.</a:t>
            </a:r>
            <a:endParaRPr sz="1450"/>
          </a:p>
        </p:txBody>
      </p:sp>
      <p:sp>
        <p:nvSpPr>
          <p:cNvPr id="265" name="Google Shape;265;p33"/>
          <p:cNvSpPr txBox="1"/>
          <p:nvPr>
            <p:ph idx="4294967295" type="ctrTitle"/>
          </p:nvPr>
        </p:nvSpPr>
        <p:spPr>
          <a:xfrm>
            <a:off x="2814150" y="496775"/>
            <a:ext cx="3515700" cy="658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WIND SPEED</a:t>
            </a:r>
            <a:endParaRPr/>
          </a:p>
        </p:txBody>
      </p:sp>
      <p:pic>
        <p:nvPicPr>
          <p:cNvPr id="266" name="Google Shape;266;p33"/>
          <p:cNvPicPr preferRelativeResize="0"/>
          <p:nvPr/>
        </p:nvPicPr>
        <p:blipFill>
          <a:blip r:embed="rId3">
            <a:alphaModFix/>
          </a:blip>
          <a:stretch>
            <a:fillRect/>
          </a:stretch>
        </p:blipFill>
        <p:spPr>
          <a:xfrm>
            <a:off x="262313" y="1473638"/>
            <a:ext cx="8619376" cy="2196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4"/>
          <p:cNvSpPr txBox="1"/>
          <p:nvPr>
            <p:ph idx="1" type="body"/>
          </p:nvPr>
        </p:nvSpPr>
        <p:spPr>
          <a:xfrm>
            <a:off x="819150" y="1376525"/>
            <a:ext cx="7505700" cy="3062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x</a:t>
            </a:r>
            <a:endParaRPr>
              <a:solidFill>
                <a:srgbClr val="202122"/>
              </a:solidFill>
            </a:endParaRPr>
          </a:p>
        </p:txBody>
      </p:sp>
      <p:sp>
        <p:nvSpPr>
          <p:cNvPr id="272" name="Google Shape;272;p34"/>
          <p:cNvSpPr txBox="1"/>
          <p:nvPr/>
        </p:nvSpPr>
        <p:spPr>
          <a:xfrm>
            <a:off x="1372350" y="3751275"/>
            <a:ext cx="63993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450">
                <a:highlight>
                  <a:srgbClr val="FFFFFF"/>
                </a:highlight>
              </a:rPr>
              <a:t>Dew Point- is a function of humidity and temperature therefore it displays similar relation to energy consumption.</a:t>
            </a:r>
            <a:endParaRPr sz="1450"/>
          </a:p>
        </p:txBody>
      </p:sp>
      <p:sp>
        <p:nvSpPr>
          <p:cNvPr id="273" name="Google Shape;273;p34"/>
          <p:cNvSpPr txBox="1"/>
          <p:nvPr>
            <p:ph idx="4294967295" type="ctrTitle"/>
          </p:nvPr>
        </p:nvSpPr>
        <p:spPr>
          <a:xfrm>
            <a:off x="2814150" y="496775"/>
            <a:ext cx="3515700" cy="658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DEW POINT</a:t>
            </a:r>
            <a:endParaRPr/>
          </a:p>
        </p:txBody>
      </p:sp>
      <p:pic>
        <p:nvPicPr>
          <p:cNvPr id="274" name="Google Shape;274;p34"/>
          <p:cNvPicPr preferRelativeResize="0"/>
          <p:nvPr/>
        </p:nvPicPr>
        <p:blipFill>
          <a:blip r:embed="rId3">
            <a:alphaModFix/>
          </a:blip>
          <a:stretch>
            <a:fillRect/>
          </a:stretch>
        </p:blipFill>
        <p:spPr>
          <a:xfrm>
            <a:off x="302488" y="1463600"/>
            <a:ext cx="8539024" cy="2125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5"/>
          <p:cNvSpPr txBox="1"/>
          <p:nvPr>
            <p:ph idx="1" type="body"/>
          </p:nvPr>
        </p:nvSpPr>
        <p:spPr>
          <a:xfrm>
            <a:off x="819150" y="1376525"/>
            <a:ext cx="7505700" cy="3062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x</a:t>
            </a:r>
            <a:endParaRPr>
              <a:solidFill>
                <a:srgbClr val="202122"/>
              </a:solidFill>
            </a:endParaRPr>
          </a:p>
        </p:txBody>
      </p:sp>
      <p:sp>
        <p:nvSpPr>
          <p:cNvPr id="280" name="Google Shape;280;p35"/>
          <p:cNvSpPr txBox="1"/>
          <p:nvPr/>
        </p:nvSpPr>
        <p:spPr>
          <a:xfrm>
            <a:off x="1372350" y="3751275"/>
            <a:ext cx="6399300" cy="4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450">
                <a:highlight>
                  <a:srgbClr val="FFFFFF"/>
                </a:highlight>
              </a:rPr>
              <a:t>The UV index has an inverse relationship with energy consumption</a:t>
            </a:r>
            <a:endParaRPr sz="1450"/>
          </a:p>
        </p:txBody>
      </p:sp>
      <p:sp>
        <p:nvSpPr>
          <p:cNvPr id="281" name="Google Shape;281;p35"/>
          <p:cNvSpPr txBox="1"/>
          <p:nvPr>
            <p:ph idx="4294967295" type="ctrTitle"/>
          </p:nvPr>
        </p:nvSpPr>
        <p:spPr>
          <a:xfrm>
            <a:off x="2814150" y="496775"/>
            <a:ext cx="3515700" cy="658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UV INDEX</a:t>
            </a:r>
            <a:endParaRPr/>
          </a:p>
        </p:txBody>
      </p:sp>
      <p:pic>
        <p:nvPicPr>
          <p:cNvPr id="282" name="Google Shape;282;p35"/>
          <p:cNvPicPr preferRelativeResize="0"/>
          <p:nvPr/>
        </p:nvPicPr>
        <p:blipFill rotWithShape="1">
          <a:blip r:embed="rId3">
            <a:alphaModFix/>
          </a:blip>
          <a:srcRect b="0" l="0" r="1341" t="0"/>
          <a:stretch/>
        </p:blipFill>
        <p:spPr>
          <a:xfrm>
            <a:off x="262313" y="1450838"/>
            <a:ext cx="8619374" cy="2241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6"/>
          <p:cNvSpPr txBox="1"/>
          <p:nvPr>
            <p:ph idx="1" type="body"/>
          </p:nvPr>
        </p:nvSpPr>
        <p:spPr>
          <a:xfrm>
            <a:off x="819150" y="1376525"/>
            <a:ext cx="7505700" cy="3062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x</a:t>
            </a:r>
            <a:endParaRPr>
              <a:solidFill>
                <a:srgbClr val="202122"/>
              </a:solidFill>
            </a:endParaRPr>
          </a:p>
        </p:txBody>
      </p:sp>
      <p:sp>
        <p:nvSpPr>
          <p:cNvPr id="288" name="Google Shape;288;p36"/>
          <p:cNvSpPr txBox="1"/>
          <p:nvPr/>
        </p:nvSpPr>
        <p:spPr>
          <a:xfrm>
            <a:off x="5231350" y="850675"/>
            <a:ext cx="3337800" cy="3715800"/>
          </a:xfrm>
          <a:prstGeom prst="rect">
            <a:avLst/>
          </a:prstGeom>
          <a:noFill/>
          <a:ln>
            <a:noFill/>
          </a:ln>
        </p:spPr>
        <p:txBody>
          <a:bodyPr anchorCtr="0" anchor="t" bIns="91425" lIns="91425" spcFirstLastPara="1" rIns="91425" wrap="square" tIns="91425">
            <a:spAutoFit/>
          </a:bodyPr>
          <a:lstStyle/>
          <a:p>
            <a:pPr indent="-327025" lvl="0" marL="457200" rtl="0" algn="l">
              <a:lnSpc>
                <a:spcPct val="115000"/>
              </a:lnSpc>
              <a:spcBef>
                <a:spcPts val="0"/>
              </a:spcBef>
              <a:spcAft>
                <a:spcPts val="0"/>
              </a:spcAft>
              <a:buSzPts val="1550"/>
              <a:buChar char="●"/>
            </a:pPr>
            <a:r>
              <a:rPr lang="en" sz="1550">
                <a:highlight>
                  <a:srgbClr val="FFFFFF"/>
                </a:highlight>
              </a:rPr>
              <a:t>Energy has high positive correlation with humidity and high negative correlation with temperature.</a:t>
            </a:r>
            <a:endParaRPr sz="1550">
              <a:highlight>
                <a:srgbClr val="FFFFFF"/>
              </a:highlight>
            </a:endParaRPr>
          </a:p>
          <a:p>
            <a:pPr indent="-327025" lvl="0" marL="457200" rtl="0" algn="l">
              <a:lnSpc>
                <a:spcPct val="115000"/>
              </a:lnSpc>
              <a:spcBef>
                <a:spcPts val="0"/>
              </a:spcBef>
              <a:spcAft>
                <a:spcPts val="0"/>
              </a:spcAft>
              <a:buSzPts val="1550"/>
              <a:buChar char="●"/>
            </a:pPr>
            <a:r>
              <a:rPr lang="en" sz="1550">
                <a:highlight>
                  <a:srgbClr val="FFFFFF"/>
                </a:highlight>
              </a:rPr>
              <a:t>Dew Point, UV Index display multicollinearity with Temperature, hence discarded</a:t>
            </a:r>
            <a:endParaRPr sz="1550">
              <a:highlight>
                <a:srgbClr val="FFFFFF"/>
              </a:highlight>
            </a:endParaRPr>
          </a:p>
          <a:p>
            <a:pPr indent="-327025" lvl="0" marL="457200" rtl="0" algn="l">
              <a:lnSpc>
                <a:spcPct val="115000"/>
              </a:lnSpc>
              <a:spcBef>
                <a:spcPts val="0"/>
              </a:spcBef>
              <a:spcAft>
                <a:spcPts val="0"/>
              </a:spcAft>
              <a:buSzPts val="1550"/>
              <a:buChar char="●"/>
            </a:pPr>
            <a:r>
              <a:rPr lang="en" sz="1550">
                <a:highlight>
                  <a:srgbClr val="FFFFFF"/>
                </a:highlight>
              </a:rPr>
              <a:t>Cloud Cover and Visibility display multicollinearity with Humidity, hence discarded</a:t>
            </a:r>
            <a:endParaRPr sz="1550">
              <a:highlight>
                <a:srgbClr val="FFFFFF"/>
              </a:highlight>
            </a:endParaRPr>
          </a:p>
          <a:p>
            <a:pPr indent="-327025" lvl="0" marL="457200" rtl="0" algn="l">
              <a:lnSpc>
                <a:spcPct val="115000"/>
              </a:lnSpc>
              <a:spcBef>
                <a:spcPts val="0"/>
              </a:spcBef>
              <a:spcAft>
                <a:spcPts val="0"/>
              </a:spcAft>
              <a:buSzPts val="1550"/>
              <a:buChar char="●"/>
            </a:pPr>
            <a:r>
              <a:rPr lang="en" sz="1550">
                <a:highlight>
                  <a:srgbClr val="FFFFFF"/>
                </a:highlight>
              </a:rPr>
              <a:t>Wind Speed has low correlation with energy but does not show multicollinearity</a:t>
            </a:r>
            <a:endParaRPr sz="1750">
              <a:highlight>
                <a:srgbClr val="FFFFFF"/>
              </a:highlight>
            </a:endParaRPr>
          </a:p>
        </p:txBody>
      </p:sp>
      <p:sp>
        <p:nvSpPr>
          <p:cNvPr id="289" name="Google Shape;289;p36"/>
          <p:cNvSpPr txBox="1"/>
          <p:nvPr>
            <p:ph idx="4294967295" type="ctrTitle"/>
          </p:nvPr>
        </p:nvSpPr>
        <p:spPr>
          <a:xfrm>
            <a:off x="2165550" y="298325"/>
            <a:ext cx="4812900" cy="658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FINDING CORRELATIONS</a:t>
            </a:r>
            <a:endParaRPr/>
          </a:p>
        </p:txBody>
      </p:sp>
      <p:pic>
        <p:nvPicPr>
          <p:cNvPr id="290" name="Google Shape;290;p36"/>
          <p:cNvPicPr preferRelativeResize="0"/>
          <p:nvPr/>
        </p:nvPicPr>
        <p:blipFill>
          <a:blip r:embed="rId3">
            <a:alphaModFix/>
          </a:blip>
          <a:stretch>
            <a:fillRect/>
          </a:stretch>
        </p:blipFill>
        <p:spPr>
          <a:xfrm>
            <a:off x="328877" y="780800"/>
            <a:ext cx="4812900" cy="413433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7"/>
          <p:cNvSpPr txBox="1"/>
          <p:nvPr>
            <p:ph idx="1" type="body"/>
          </p:nvPr>
        </p:nvSpPr>
        <p:spPr>
          <a:xfrm>
            <a:off x="819150" y="1376525"/>
            <a:ext cx="7505700" cy="3062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x</a:t>
            </a:r>
            <a:endParaRPr>
              <a:solidFill>
                <a:srgbClr val="202122"/>
              </a:solidFill>
            </a:endParaRPr>
          </a:p>
        </p:txBody>
      </p:sp>
      <p:sp>
        <p:nvSpPr>
          <p:cNvPr id="296" name="Google Shape;296;p37"/>
          <p:cNvSpPr txBox="1"/>
          <p:nvPr>
            <p:ph idx="4294967295" type="ctrTitle"/>
          </p:nvPr>
        </p:nvSpPr>
        <p:spPr>
          <a:xfrm>
            <a:off x="2165550" y="298325"/>
            <a:ext cx="4812900" cy="658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PEARSON</a:t>
            </a:r>
            <a:r>
              <a:rPr lang="en"/>
              <a:t> CORRELATION</a:t>
            </a:r>
            <a:endParaRPr/>
          </a:p>
        </p:txBody>
      </p:sp>
      <p:pic>
        <p:nvPicPr>
          <p:cNvPr id="297" name="Google Shape;297;p37"/>
          <p:cNvPicPr preferRelativeResize="0"/>
          <p:nvPr/>
        </p:nvPicPr>
        <p:blipFill>
          <a:blip r:embed="rId3">
            <a:alphaModFix/>
          </a:blip>
          <a:stretch>
            <a:fillRect/>
          </a:stretch>
        </p:blipFill>
        <p:spPr>
          <a:xfrm>
            <a:off x="750100" y="1061137"/>
            <a:ext cx="2076233" cy="3692875"/>
          </a:xfrm>
          <a:prstGeom prst="rect">
            <a:avLst/>
          </a:prstGeom>
          <a:noFill/>
          <a:ln>
            <a:noFill/>
          </a:ln>
        </p:spPr>
      </p:pic>
      <p:pic>
        <p:nvPicPr>
          <p:cNvPr id="298" name="Google Shape;298;p37"/>
          <p:cNvPicPr preferRelativeResize="0"/>
          <p:nvPr/>
        </p:nvPicPr>
        <p:blipFill>
          <a:blip r:embed="rId4">
            <a:alphaModFix/>
          </a:blip>
          <a:stretch>
            <a:fillRect/>
          </a:stretch>
        </p:blipFill>
        <p:spPr>
          <a:xfrm>
            <a:off x="3139299" y="1061125"/>
            <a:ext cx="5185558" cy="3499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8"/>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FORECASTING ENERGY CONSUMPTION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9"/>
          <p:cNvSpPr txBox="1"/>
          <p:nvPr>
            <p:ph type="title"/>
          </p:nvPr>
        </p:nvSpPr>
        <p:spPr>
          <a:xfrm>
            <a:off x="819150" y="388400"/>
            <a:ext cx="7505700" cy="605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XGBoost?</a:t>
            </a:r>
            <a:endParaRPr/>
          </a:p>
        </p:txBody>
      </p:sp>
      <p:sp>
        <p:nvSpPr>
          <p:cNvPr id="309" name="Google Shape;309;p39"/>
          <p:cNvSpPr txBox="1"/>
          <p:nvPr>
            <p:ph idx="1" type="body"/>
          </p:nvPr>
        </p:nvSpPr>
        <p:spPr>
          <a:xfrm>
            <a:off x="819150" y="1030300"/>
            <a:ext cx="7505700" cy="34083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en">
                <a:latin typeface="Arial"/>
                <a:ea typeface="Arial"/>
                <a:cs typeface="Arial"/>
                <a:sym typeface="Arial"/>
              </a:rPr>
              <a:t>Stands for e</a:t>
            </a:r>
            <a:r>
              <a:rPr b="1" lang="en">
                <a:latin typeface="Arial"/>
                <a:ea typeface="Arial"/>
                <a:cs typeface="Arial"/>
                <a:sym typeface="Arial"/>
              </a:rPr>
              <a:t>X</a:t>
            </a:r>
            <a:r>
              <a:rPr lang="en">
                <a:latin typeface="Arial"/>
                <a:ea typeface="Arial"/>
                <a:cs typeface="Arial"/>
                <a:sym typeface="Arial"/>
              </a:rPr>
              <a:t>treme </a:t>
            </a:r>
            <a:r>
              <a:rPr b="1" lang="en">
                <a:latin typeface="Arial"/>
                <a:ea typeface="Arial"/>
                <a:cs typeface="Arial"/>
                <a:sym typeface="Arial"/>
              </a:rPr>
              <a:t>G</a:t>
            </a:r>
            <a:r>
              <a:rPr lang="en">
                <a:latin typeface="Arial"/>
                <a:ea typeface="Arial"/>
                <a:cs typeface="Arial"/>
                <a:sym typeface="Arial"/>
              </a:rPr>
              <a:t>radient </a:t>
            </a:r>
            <a:r>
              <a:rPr b="1" lang="en">
                <a:latin typeface="Arial"/>
                <a:ea typeface="Arial"/>
                <a:cs typeface="Arial"/>
                <a:sym typeface="Arial"/>
              </a:rPr>
              <a:t>B</a:t>
            </a:r>
            <a:r>
              <a:rPr lang="en">
                <a:latin typeface="Arial"/>
                <a:ea typeface="Arial"/>
                <a:cs typeface="Arial"/>
                <a:sym typeface="Arial"/>
              </a:rPr>
              <a:t>oosting.</a:t>
            </a:r>
            <a:endParaRPr>
              <a:latin typeface="Arial"/>
              <a:ea typeface="Arial"/>
              <a:cs typeface="Arial"/>
              <a:sym typeface="Arial"/>
            </a:endParaRPr>
          </a:p>
          <a:p>
            <a:pPr indent="-304800" lvl="0" marL="457200" rtl="0" algn="l">
              <a:lnSpc>
                <a:spcPct val="150000"/>
              </a:lnSpc>
              <a:spcBef>
                <a:spcPts val="0"/>
              </a:spcBef>
              <a:spcAft>
                <a:spcPts val="0"/>
              </a:spcAft>
              <a:buSzPts val="1200"/>
              <a:buFont typeface="Arial"/>
              <a:buChar char="●"/>
            </a:pPr>
            <a:r>
              <a:rPr lang="en">
                <a:latin typeface="Arial"/>
                <a:ea typeface="Arial"/>
                <a:cs typeface="Arial"/>
                <a:sym typeface="Arial"/>
              </a:rPr>
              <a:t>It is an implementation of gradient boosted </a:t>
            </a:r>
            <a:r>
              <a:rPr lang="en">
                <a:latin typeface="Arial"/>
                <a:ea typeface="Arial"/>
                <a:cs typeface="Arial"/>
                <a:sym typeface="Arial"/>
              </a:rPr>
              <a:t>decision</a:t>
            </a:r>
            <a:r>
              <a:rPr lang="en">
                <a:latin typeface="Arial"/>
                <a:ea typeface="Arial"/>
                <a:cs typeface="Arial"/>
                <a:sym typeface="Arial"/>
              </a:rPr>
              <a:t> trees </a:t>
            </a:r>
            <a:r>
              <a:rPr lang="en">
                <a:latin typeface="Arial"/>
                <a:ea typeface="Arial"/>
                <a:cs typeface="Arial"/>
                <a:sym typeface="Arial"/>
              </a:rPr>
              <a:t>designed</a:t>
            </a:r>
            <a:r>
              <a:rPr lang="en">
                <a:latin typeface="Arial"/>
                <a:ea typeface="Arial"/>
                <a:cs typeface="Arial"/>
                <a:sym typeface="Arial"/>
              </a:rPr>
              <a:t> for </a:t>
            </a:r>
            <a:r>
              <a:rPr lang="en">
                <a:solidFill>
                  <a:srgbClr val="555555"/>
                </a:solidFill>
                <a:highlight>
                  <a:schemeClr val="dk1"/>
                </a:highlight>
                <a:latin typeface="Arial"/>
                <a:ea typeface="Arial"/>
                <a:cs typeface="Arial"/>
                <a:sym typeface="Arial"/>
              </a:rPr>
              <a:t>speed and performance. </a:t>
            </a:r>
            <a:r>
              <a:rPr lang="en">
                <a:latin typeface="Arial"/>
                <a:ea typeface="Arial"/>
                <a:cs typeface="Arial"/>
                <a:sym typeface="Arial"/>
              </a:rPr>
              <a:t>XGB is much faster w</a:t>
            </a:r>
            <a:r>
              <a:rPr lang="en" sz="1250">
                <a:solidFill>
                  <a:srgbClr val="555555"/>
                </a:solidFill>
                <a:highlight>
                  <a:srgbClr val="FFFFFF"/>
                </a:highlight>
                <a:latin typeface="Arial"/>
                <a:ea typeface="Arial"/>
                <a:cs typeface="Arial"/>
                <a:sym typeface="Arial"/>
              </a:rPr>
              <a:t>hen compared to other implementations of gradient boosting.</a:t>
            </a:r>
            <a:endParaRPr>
              <a:solidFill>
                <a:srgbClr val="555555"/>
              </a:solidFill>
              <a:highlight>
                <a:schemeClr val="dk1"/>
              </a:highlight>
              <a:latin typeface="Arial"/>
              <a:ea typeface="Arial"/>
              <a:cs typeface="Arial"/>
              <a:sym typeface="Arial"/>
            </a:endParaRPr>
          </a:p>
          <a:p>
            <a:pPr indent="-311150" lvl="0" marL="457200" rtl="0" algn="l">
              <a:lnSpc>
                <a:spcPct val="150000"/>
              </a:lnSpc>
              <a:spcBef>
                <a:spcPts val="0"/>
              </a:spcBef>
              <a:spcAft>
                <a:spcPts val="0"/>
              </a:spcAft>
              <a:buSzPts val="1300"/>
              <a:buFont typeface="Arial"/>
              <a:buChar char="●"/>
            </a:pPr>
            <a:r>
              <a:rPr lang="en">
                <a:solidFill>
                  <a:srgbClr val="555555"/>
                </a:solidFill>
                <a:highlight>
                  <a:schemeClr val="dk1"/>
                </a:highlight>
                <a:latin typeface="Arial"/>
                <a:ea typeface="Arial"/>
                <a:cs typeface="Arial"/>
                <a:sym typeface="Arial"/>
              </a:rPr>
              <a:t>Recently has been dominating applied machine learning and Kaggle competitions for structured or tabular data.</a:t>
            </a:r>
            <a:endParaRPr sz="1250">
              <a:solidFill>
                <a:srgbClr val="555555"/>
              </a:solidFill>
              <a:highlight>
                <a:srgbClr val="FFFFFF"/>
              </a:highlight>
              <a:latin typeface="Arial"/>
              <a:ea typeface="Arial"/>
              <a:cs typeface="Arial"/>
              <a:sym typeface="Arial"/>
            </a:endParaRPr>
          </a:p>
          <a:p>
            <a:pPr indent="-307975" lvl="0" marL="457200" rtl="0" algn="l">
              <a:lnSpc>
                <a:spcPct val="150000"/>
              </a:lnSpc>
              <a:spcBef>
                <a:spcPts val="0"/>
              </a:spcBef>
              <a:spcAft>
                <a:spcPts val="0"/>
              </a:spcAft>
              <a:buClr>
                <a:srgbClr val="555555"/>
              </a:buClr>
              <a:buSzPts val="1250"/>
              <a:buFont typeface="Arial"/>
              <a:buChar char="●"/>
            </a:pPr>
            <a:r>
              <a:rPr lang="en" sz="1250">
                <a:solidFill>
                  <a:srgbClr val="555555"/>
                </a:solidFill>
                <a:highlight>
                  <a:srgbClr val="FFFFFF"/>
                </a:highlight>
                <a:latin typeface="Arial"/>
                <a:ea typeface="Arial"/>
                <a:cs typeface="Arial"/>
                <a:sym typeface="Arial"/>
              </a:rPr>
              <a:t>Boosting is an ensemble technique where new models are added to correct the errors made by existing models. Models are added sequentially until no further improvements can be made.</a:t>
            </a:r>
            <a:endParaRPr sz="1250">
              <a:solidFill>
                <a:srgbClr val="555555"/>
              </a:solidFill>
              <a:highlight>
                <a:srgbClr val="FFFFFF"/>
              </a:highlight>
              <a:latin typeface="Arial"/>
              <a:ea typeface="Arial"/>
              <a:cs typeface="Arial"/>
              <a:sym typeface="Arial"/>
            </a:endParaRPr>
          </a:p>
          <a:p>
            <a:pPr indent="-307975" lvl="0" marL="457200" rtl="0" algn="l">
              <a:lnSpc>
                <a:spcPct val="150000"/>
              </a:lnSpc>
              <a:spcBef>
                <a:spcPts val="0"/>
              </a:spcBef>
              <a:spcAft>
                <a:spcPts val="0"/>
              </a:spcAft>
              <a:buClr>
                <a:srgbClr val="555555"/>
              </a:buClr>
              <a:buSzPts val="1250"/>
              <a:buFont typeface="Arial"/>
              <a:buChar char="●"/>
            </a:pPr>
            <a:r>
              <a:rPr lang="en" sz="1250">
                <a:solidFill>
                  <a:srgbClr val="555555"/>
                </a:solidFill>
                <a:highlight>
                  <a:srgbClr val="FFFFFF"/>
                </a:highlight>
                <a:latin typeface="Arial"/>
                <a:ea typeface="Arial"/>
                <a:cs typeface="Arial"/>
                <a:sym typeface="Arial"/>
              </a:rPr>
              <a:t>Gradient boosting is an approach where new models are created that predict the residuals or errors of prior models and then added together to make the final prediction. </a:t>
            </a:r>
            <a:endParaRPr sz="1250">
              <a:solidFill>
                <a:srgbClr val="555555"/>
              </a:solidFill>
              <a:highlight>
                <a:srgbClr val="FFFFFF"/>
              </a:highlight>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0"/>
          <p:cNvSpPr txBox="1"/>
          <p:nvPr>
            <p:ph type="title"/>
          </p:nvPr>
        </p:nvSpPr>
        <p:spPr>
          <a:xfrm>
            <a:off x="819150" y="388400"/>
            <a:ext cx="7505700" cy="605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Errors</a:t>
            </a:r>
            <a:endParaRPr/>
          </a:p>
        </p:txBody>
      </p:sp>
      <p:sp>
        <p:nvSpPr>
          <p:cNvPr id="315" name="Google Shape;315;p40"/>
          <p:cNvSpPr txBox="1"/>
          <p:nvPr>
            <p:ph idx="1" type="body"/>
          </p:nvPr>
        </p:nvSpPr>
        <p:spPr>
          <a:xfrm>
            <a:off x="819150" y="993500"/>
            <a:ext cx="7505700" cy="344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400">
                <a:solidFill>
                  <a:srgbClr val="292929"/>
                </a:solidFill>
                <a:highlight>
                  <a:srgbClr val="FFFFFF"/>
                </a:highlight>
                <a:latin typeface="Arial"/>
                <a:ea typeface="Arial"/>
                <a:cs typeface="Arial"/>
                <a:sym typeface="Arial"/>
              </a:rPr>
              <a:t>Mean Absolute Error (MAE): </a:t>
            </a:r>
            <a:r>
              <a:rPr lang="en" sz="1400">
                <a:solidFill>
                  <a:srgbClr val="292929"/>
                </a:solidFill>
                <a:highlight>
                  <a:srgbClr val="FFFFFF"/>
                </a:highlight>
                <a:latin typeface="Arial"/>
                <a:ea typeface="Arial"/>
                <a:cs typeface="Arial"/>
                <a:sym typeface="Arial"/>
              </a:rPr>
              <a:t>MAE measures the average magnitude of the errors in a set of predictions, without considering their direction. It’s the average over the test sample of the absolute differences between prediction and actual observation where all individual differences have equal weight.</a:t>
            </a:r>
            <a:endParaRPr sz="1400">
              <a:solidFill>
                <a:srgbClr val="292929"/>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400">
              <a:solidFill>
                <a:srgbClr val="292929"/>
              </a:solidFill>
              <a:highlight>
                <a:srgbClr val="FFFFFF"/>
              </a:highlight>
              <a:latin typeface="Arial"/>
              <a:ea typeface="Arial"/>
              <a:cs typeface="Arial"/>
              <a:sym typeface="Arial"/>
            </a:endParaRPr>
          </a:p>
          <a:p>
            <a:pPr indent="0" lvl="0" marL="0" rtl="0" algn="l">
              <a:spcBef>
                <a:spcPts val="1200"/>
              </a:spcBef>
              <a:spcAft>
                <a:spcPts val="0"/>
              </a:spcAft>
              <a:buNone/>
            </a:pPr>
            <a:r>
              <a:rPr b="1" lang="en" sz="1400">
                <a:solidFill>
                  <a:srgbClr val="292929"/>
                </a:solidFill>
                <a:highlight>
                  <a:srgbClr val="FFFFFF"/>
                </a:highlight>
                <a:latin typeface="Arial"/>
                <a:ea typeface="Arial"/>
                <a:cs typeface="Arial"/>
                <a:sym typeface="Arial"/>
              </a:rPr>
              <a:t>Mean Squared Error (MSE)</a:t>
            </a:r>
            <a:r>
              <a:rPr lang="en" sz="1400">
                <a:solidFill>
                  <a:srgbClr val="292929"/>
                </a:solidFill>
                <a:highlight>
                  <a:srgbClr val="FFFFFF"/>
                </a:highlight>
                <a:latin typeface="Arial"/>
                <a:ea typeface="Arial"/>
                <a:cs typeface="Arial"/>
                <a:sym typeface="Arial"/>
              </a:rPr>
              <a:t>: MSE represents the average of the squared difference between the original and predicted values in the data set. It measures the variance of the residuals.It penalizes large prediction </a:t>
            </a:r>
            <a:r>
              <a:rPr lang="en" sz="1400">
                <a:solidFill>
                  <a:srgbClr val="292929"/>
                </a:solidFill>
                <a:highlight>
                  <a:srgbClr val="FFFFFF"/>
                </a:highlight>
                <a:latin typeface="Arial"/>
                <a:ea typeface="Arial"/>
                <a:cs typeface="Arial"/>
                <a:sym typeface="Arial"/>
              </a:rPr>
              <a:t>errors.</a:t>
            </a:r>
            <a:endParaRPr sz="1400">
              <a:solidFill>
                <a:srgbClr val="292929"/>
              </a:solidFill>
              <a:highlight>
                <a:srgbClr val="FFFFFF"/>
              </a:highlight>
              <a:latin typeface="Arial"/>
              <a:ea typeface="Arial"/>
              <a:cs typeface="Arial"/>
              <a:sym typeface="Arial"/>
            </a:endParaRPr>
          </a:p>
          <a:p>
            <a:pPr indent="0" lvl="0" marL="0" rtl="0" algn="l">
              <a:spcBef>
                <a:spcPts val="1200"/>
              </a:spcBef>
              <a:spcAft>
                <a:spcPts val="1200"/>
              </a:spcAft>
              <a:buNone/>
            </a:pPr>
            <a:r>
              <a:t/>
            </a:r>
            <a:endParaRPr sz="1400">
              <a:solidFill>
                <a:srgbClr val="292929"/>
              </a:solidFill>
              <a:highlight>
                <a:srgbClr val="FFFFFF"/>
              </a:highlight>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1"/>
          <p:cNvSpPr txBox="1"/>
          <p:nvPr>
            <p:ph type="title"/>
          </p:nvPr>
        </p:nvSpPr>
        <p:spPr>
          <a:xfrm>
            <a:off x="819150" y="388400"/>
            <a:ext cx="7505700" cy="605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Train/test split</a:t>
            </a:r>
            <a:endParaRPr/>
          </a:p>
        </p:txBody>
      </p:sp>
      <p:sp>
        <p:nvSpPr>
          <p:cNvPr id="321" name="Google Shape;321;p41"/>
          <p:cNvSpPr txBox="1"/>
          <p:nvPr>
            <p:ph idx="1" type="body"/>
          </p:nvPr>
        </p:nvSpPr>
        <p:spPr>
          <a:xfrm>
            <a:off x="819150" y="4048200"/>
            <a:ext cx="7505700" cy="3903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solidFill>
                  <a:srgbClr val="000000"/>
                </a:solidFill>
              </a:rPr>
              <a:t>Test data is around 40% of data, starting from 1 May 2013.</a:t>
            </a:r>
            <a:endParaRPr>
              <a:solidFill>
                <a:srgbClr val="000000"/>
              </a:solidFill>
            </a:endParaRPr>
          </a:p>
        </p:txBody>
      </p:sp>
      <p:pic>
        <p:nvPicPr>
          <p:cNvPr id="322" name="Google Shape;322;p41"/>
          <p:cNvPicPr preferRelativeResize="0"/>
          <p:nvPr/>
        </p:nvPicPr>
        <p:blipFill>
          <a:blip r:embed="rId3">
            <a:alphaModFix/>
          </a:blip>
          <a:stretch>
            <a:fillRect/>
          </a:stretch>
        </p:blipFill>
        <p:spPr>
          <a:xfrm>
            <a:off x="190500" y="909638"/>
            <a:ext cx="8763000" cy="3019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5"/>
          <p:cNvSpPr txBox="1"/>
          <p:nvPr>
            <p:ph type="title"/>
          </p:nvPr>
        </p:nvSpPr>
        <p:spPr>
          <a:xfrm>
            <a:off x="819150" y="388400"/>
            <a:ext cx="7505700" cy="605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Smart Meters</a:t>
            </a:r>
            <a:endParaRPr/>
          </a:p>
        </p:txBody>
      </p:sp>
      <p:sp>
        <p:nvSpPr>
          <p:cNvPr id="140" name="Google Shape;140;p15"/>
          <p:cNvSpPr txBox="1"/>
          <p:nvPr>
            <p:ph idx="1" type="body"/>
          </p:nvPr>
        </p:nvSpPr>
        <p:spPr>
          <a:xfrm>
            <a:off x="819150" y="1376525"/>
            <a:ext cx="7505700" cy="3062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It is an electronic device that records the consumption of electric energy.</a:t>
            </a:r>
            <a:endParaRPr/>
          </a:p>
          <a:p>
            <a:pPr indent="-311150" lvl="0" marL="457200" rtl="0" algn="l">
              <a:spcBef>
                <a:spcPts val="0"/>
              </a:spcBef>
              <a:spcAft>
                <a:spcPts val="0"/>
              </a:spcAft>
              <a:buSzPts val="1300"/>
              <a:buChar char="●"/>
            </a:pPr>
            <a:r>
              <a:rPr lang="en"/>
              <a:t>Allows for greater clarity of </a:t>
            </a:r>
            <a:r>
              <a:rPr lang="en"/>
              <a:t>consumption for system monitoring and customer billing.</a:t>
            </a:r>
            <a:endParaRPr/>
          </a:p>
          <a:p>
            <a:pPr indent="-311150" lvl="0" marL="457200" rtl="0" algn="l">
              <a:spcBef>
                <a:spcPts val="0"/>
              </a:spcBef>
              <a:spcAft>
                <a:spcPts val="0"/>
              </a:spcAft>
              <a:buSzPts val="1300"/>
              <a:buChar char="●"/>
            </a:pPr>
            <a:r>
              <a:rPr lang="en"/>
              <a:t>Typically record energy near real-time, and report regularly in short intervals throughout the day.</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sz="1050">
                <a:solidFill>
                  <a:srgbClr val="000000"/>
                </a:solidFill>
                <a:highlight>
                  <a:srgbClr val="FFFFFF"/>
                </a:highlight>
                <a:latin typeface="Arial"/>
                <a:ea typeface="Arial"/>
                <a:cs typeface="Arial"/>
                <a:sym typeface="Arial"/>
              </a:rPr>
              <a:t>Our dataset contains the energy consumption readings for a sample of </a:t>
            </a:r>
            <a:r>
              <a:rPr b="1" lang="en" sz="1050">
                <a:solidFill>
                  <a:srgbClr val="000000"/>
                </a:solidFill>
                <a:highlight>
                  <a:srgbClr val="FFFFFF"/>
                </a:highlight>
                <a:latin typeface="Arial"/>
                <a:ea typeface="Arial"/>
                <a:cs typeface="Arial"/>
                <a:sym typeface="Arial"/>
              </a:rPr>
              <a:t>5,567</a:t>
            </a:r>
            <a:r>
              <a:rPr lang="en" sz="1050">
                <a:solidFill>
                  <a:srgbClr val="000000"/>
                </a:solidFill>
                <a:highlight>
                  <a:srgbClr val="FFFFFF"/>
                </a:highlight>
                <a:latin typeface="Arial"/>
                <a:ea typeface="Arial"/>
                <a:cs typeface="Arial"/>
                <a:sym typeface="Arial"/>
              </a:rPr>
              <a:t> London households that took part in the UK Power Networks led Low Carbon London project between </a:t>
            </a:r>
            <a:r>
              <a:rPr b="1" lang="en" sz="1050">
                <a:solidFill>
                  <a:srgbClr val="000000"/>
                </a:solidFill>
                <a:highlight>
                  <a:srgbClr val="FFFFFF"/>
                </a:highlight>
                <a:latin typeface="Arial"/>
                <a:ea typeface="Arial"/>
                <a:cs typeface="Arial"/>
                <a:sym typeface="Arial"/>
              </a:rPr>
              <a:t>November 2011 and February 2014</a:t>
            </a:r>
            <a:r>
              <a:rPr lang="en" sz="1050">
                <a:solidFill>
                  <a:srgbClr val="000000"/>
                </a:solidFill>
                <a:highlight>
                  <a:srgbClr val="FFFFFF"/>
                </a:highlight>
                <a:latin typeface="Arial"/>
                <a:ea typeface="Arial"/>
                <a:cs typeface="Arial"/>
                <a:sym typeface="Arial"/>
              </a:rPr>
              <a:t>. Data is provided in half hourly smart meter measurements in </a:t>
            </a:r>
            <a:r>
              <a:rPr b="1" lang="en" sz="1050">
                <a:solidFill>
                  <a:srgbClr val="202122"/>
                </a:solidFill>
                <a:highlight>
                  <a:srgbClr val="FFFFFF"/>
                </a:highlight>
                <a:latin typeface="Arial"/>
                <a:ea typeface="Arial"/>
                <a:cs typeface="Arial"/>
                <a:sym typeface="Arial"/>
              </a:rPr>
              <a:t>kilowatt-hours, </a:t>
            </a:r>
            <a:r>
              <a:rPr lang="en" sz="1050">
                <a:solidFill>
                  <a:srgbClr val="202122"/>
                </a:solidFill>
                <a:highlight>
                  <a:srgbClr val="FFFFFF"/>
                </a:highlight>
                <a:latin typeface="Arial"/>
                <a:ea typeface="Arial"/>
                <a:cs typeface="Arial"/>
                <a:sym typeface="Arial"/>
              </a:rPr>
              <a:t>which is a commonly used as a billing unit for energy delivered to consumers by </a:t>
            </a:r>
            <a:r>
              <a:rPr lang="en" sz="1050">
                <a:solidFill>
                  <a:srgbClr val="202122"/>
                </a:solidFill>
                <a:highlight>
                  <a:srgbClr val="FFFFFF"/>
                </a:highlight>
                <a:uFill>
                  <a:noFill/>
                </a:uFill>
                <a:latin typeface="Arial"/>
                <a:ea typeface="Arial"/>
                <a:cs typeface="Arial"/>
                <a:sym typeface="Arial"/>
                <a:hlinkClick r:id="rId3">
                  <a:extLst>
                    <a:ext uri="{A12FA001-AC4F-418D-AE19-62706E023703}">
                      <ahyp:hlinkClr val="tx"/>
                    </a:ext>
                  </a:extLst>
                </a:hlinkClick>
              </a:rPr>
              <a:t>electric utilities</a:t>
            </a:r>
            <a:r>
              <a:rPr lang="en" sz="1050">
                <a:solidFill>
                  <a:srgbClr val="202122"/>
                </a:solidFill>
                <a:highlight>
                  <a:srgbClr val="FFFFFF"/>
                </a:highlight>
                <a:latin typeface="Arial"/>
                <a:ea typeface="Arial"/>
                <a:cs typeface="Arial"/>
                <a:sym typeface="Arial"/>
              </a:rPr>
              <a:t>.</a:t>
            </a:r>
            <a:endParaRPr>
              <a:solidFill>
                <a:srgbClr val="20212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2"/>
          <p:cNvSpPr txBox="1"/>
          <p:nvPr>
            <p:ph type="title"/>
          </p:nvPr>
        </p:nvSpPr>
        <p:spPr>
          <a:xfrm>
            <a:off x="819150" y="388400"/>
            <a:ext cx="7505700" cy="605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Basic model</a:t>
            </a:r>
            <a:endParaRPr/>
          </a:p>
        </p:txBody>
      </p:sp>
      <p:pic>
        <p:nvPicPr>
          <p:cNvPr id="328" name="Google Shape;328;p42"/>
          <p:cNvPicPr preferRelativeResize="0"/>
          <p:nvPr/>
        </p:nvPicPr>
        <p:blipFill>
          <a:blip r:embed="rId3">
            <a:alphaModFix/>
          </a:blip>
          <a:stretch>
            <a:fillRect/>
          </a:stretch>
        </p:blipFill>
        <p:spPr>
          <a:xfrm>
            <a:off x="527775" y="993500"/>
            <a:ext cx="5906776" cy="3606900"/>
          </a:xfrm>
          <a:prstGeom prst="rect">
            <a:avLst/>
          </a:prstGeom>
          <a:noFill/>
          <a:ln>
            <a:noFill/>
          </a:ln>
        </p:spPr>
      </p:pic>
      <p:sp>
        <p:nvSpPr>
          <p:cNvPr id="329" name="Google Shape;329;p42"/>
          <p:cNvSpPr txBox="1"/>
          <p:nvPr/>
        </p:nvSpPr>
        <p:spPr>
          <a:xfrm>
            <a:off x="6696894" y="2264150"/>
            <a:ext cx="2626500" cy="109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50">
                <a:highlight>
                  <a:srgbClr val="FFFFFF"/>
                </a:highlight>
              </a:rPr>
              <a:t>Mean squared error:</a:t>
            </a:r>
            <a:endParaRPr b="1" sz="1550">
              <a:highlight>
                <a:srgbClr val="FFFFFF"/>
              </a:highlight>
            </a:endParaRPr>
          </a:p>
          <a:p>
            <a:pPr indent="0" lvl="0" marL="0" rtl="0" algn="l">
              <a:lnSpc>
                <a:spcPct val="115000"/>
              </a:lnSpc>
              <a:spcBef>
                <a:spcPts val="0"/>
              </a:spcBef>
              <a:spcAft>
                <a:spcPts val="0"/>
              </a:spcAft>
              <a:buNone/>
            </a:pPr>
            <a:r>
              <a:rPr b="1" lang="en" sz="1550">
                <a:highlight>
                  <a:srgbClr val="FFFFFF"/>
                </a:highlight>
              </a:rPr>
              <a:t>0.7634</a:t>
            </a:r>
            <a:endParaRPr b="1" sz="1550">
              <a:highlight>
                <a:srgbClr val="FFFFFF"/>
              </a:highlight>
            </a:endParaRPr>
          </a:p>
          <a:p>
            <a:pPr indent="0" lvl="0" marL="0" rtl="0" algn="l">
              <a:spcBef>
                <a:spcPts val="0"/>
              </a:spcBef>
              <a:spcAft>
                <a:spcPts val="0"/>
              </a:spcAft>
              <a:buNone/>
            </a:pPr>
            <a:r>
              <a:t/>
            </a:r>
            <a:endParaRPr b="1" sz="1550">
              <a:highlight>
                <a:srgbClr val="FFFFFF"/>
              </a:highlight>
            </a:endParaRPr>
          </a:p>
          <a:p>
            <a:pPr indent="0" lvl="0" marL="0" rtl="0" algn="l">
              <a:lnSpc>
                <a:spcPct val="115000"/>
              </a:lnSpc>
              <a:spcBef>
                <a:spcPts val="0"/>
              </a:spcBef>
              <a:spcAft>
                <a:spcPts val="0"/>
              </a:spcAft>
              <a:buNone/>
            </a:pPr>
            <a:r>
              <a:t/>
            </a:r>
            <a:endParaRPr sz="1050">
              <a:highlight>
                <a:srgbClr val="FFFFFF"/>
              </a:highlight>
            </a:endParaRPr>
          </a:p>
        </p:txBody>
      </p:sp>
      <p:sp>
        <p:nvSpPr>
          <p:cNvPr id="330" name="Google Shape;330;p42"/>
          <p:cNvSpPr txBox="1"/>
          <p:nvPr/>
        </p:nvSpPr>
        <p:spPr>
          <a:xfrm>
            <a:off x="6700725" y="1273775"/>
            <a:ext cx="2626500" cy="85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50">
                <a:highlight>
                  <a:srgbClr val="FFFFFF"/>
                </a:highlight>
              </a:rPr>
              <a:t>Mean absolute error:</a:t>
            </a:r>
            <a:endParaRPr b="1" sz="1550">
              <a:highlight>
                <a:srgbClr val="FFFFFF"/>
              </a:highlight>
            </a:endParaRPr>
          </a:p>
          <a:p>
            <a:pPr indent="0" lvl="0" marL="0" rtl="0" algn="l">
              <a:lnSpc>
                <a:spcPct val="115000"/>
              </a:lnSpc>
              <a:spcBef>
                <a:spcPts val="0"/>
              </a:spcBef>
              <a:spcAft>
                <a:spcPts val="0"/>
              </a:spcAft>
              <a:buNone/>
            </a:pPr>
            <a:r>
              <a:rPr b="1" lang="en" sz="1550">
                <a:highlight>
                  <a:srgbClr val="FFFFFF"/>
                </a:highlight>
              </a:rPr>
              <a:t>0.6209</a:t>
            </a:r>
            <a:endParaRPr b="1" sz="1550">
              <a:highlight>
                <a:srgbClr val="FFFFFF"/>
              </a:highlight>
            </a:endParaRPr>
          </a:p>
          <a:p>
            <a:pPr indent="0" lvl="0" marL="0" rtl="0" algn="l">
              <a:lnSpc>
                <a:spcPct val="115000"/>
              </a:lnSpc>
              <a:spcBef>
                <a:spcPts val="0"/>
              </a:spcBef>
              <a:spcAft>
                <a:spcPts val="0"/>
              </a:spcAft>
              <a:buNone/>
            </a:pPr>
            <a:r>
              <a:t/>
            </a:r>
            <a:endParaRPr sz="1050">
              <a:highlight>
                <a:srgbClr val="FFFFFF"/>
              </a:high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3"/>
          <p:cNvSpPr txBox="1"/>
          <p:nvPr>
            <p:ph type="title"/>
          </p:nvPr>
        </p:nvSpPr>
        <p:spPr>
          <a:xfrm>
            <a:off x="819150" y="388400"/>
            <a:ext cx="7505700" cy="605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Basic model with weather</a:t>
            </a:r>
            <a:endParaRPr/>
          </a:p>
        </p:txBody>
      </p:sp>
      <p:pic>
        <p:nvPicPr>
          <p:cNvPr id="336" name="Google Shape;336;p43"/>
          <p:cNvPicPr preferRelativeResize="0"/>
          <p:nvPr/>
        </p:nvPicPr>
        <p:blipFill>
          <a:blip r:embed="rId3">
            <a:alphaModFix/>
          </a:blip>
          <a:stretch>
            <a:fillRect/>
          </a:stretch>
        </p:blipFill>
        <p:spPr>
          <a:xfrm>
            <a:off x="296828" y="998982"/>
            <a:ext cx="6374071" cy="3602736"/>
          </a:xfrm>
          <a:prstGeom prst="rect">
            <a:avLst/>
          </a:prstGeom>
          <a:noFill/>
          <a:ln>
            <a:noFill/>
          </a:ln>
        </p:spPr>
      </p:pic>
      <p:sp>
        <p:nvSpPr>
          <p:cNvPr id="337" name="Google Shape;337;p43"/>
          <p:cNvSpPr txBox="1"/>
          <p:nvPr/>
        </p:nvSpPr>
        <p:spPr>
          <a:xfrm>
            <a:off x="6696894" y="2264150"/>
            <a:ext cx="2626500" cy="109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50">
                <a:highlight>
                  <a:srgbClr val="FFFFFF"/>
                </a:highlight>
              </a:rPr>
              <a:t>Mean squared error:</a:t>
            </a:r>
            <a:endParaRPr b="1" sz="1550">
              <a:highlight>
                <a:srgbClr val="FFFFFF"/>
              </a:highlight>
            </a:endParaRPr>
          </a:p>
          <a:p>
            <a:pPr indent="0" lvl="0" marL="0" rtl="0" algn="l">
              <a:lnSpc>
                <a:spcPct val="115000"/>
              </a:lnSpc>
              <a:spcBef>
                <a:spcPts val="0"/>
              </a:spcBef>
              <a:spcAft>
                <a:spcPts val="0"/>
              </a:spcAft>
              <a:buNone/>
            </a:pPr>
            <a:r>
              <a:rPr b="1" lang="en" sz="1550">
                <a:highlight>
                  <a:srgbClr val="FFFFFF"/>
                </a:highlight>
              </a:rPr>
              <a:t>0.2389</a:t>
            </a:r>
            <a:endParaRPr b="1" sz="2050">
              <a:highlight>
                <a:srgbClr val="FFFFFF"/>
              </a:highlight>
            </a:endParaRPr>
          </a:p>
          <a:p>
            <a:pPr indent="0" lvl="0" marL="0" rtl="0" algn="l">
              <a:spcBef>
                <a:spcPts val="0"/>
              </a:spcBef>
              <a:spcAft>
                <a:spcPts val="0"/>
              </a:spcAft>
              <a:buNone/>
            </a:pPr>
            <a:r>
              <a:t/>
            </a:r>
            <a:endParaRPr b="1" sz="1550">
              <a:highlight>
                <a:srgbClr val="FFFFFF"/>
              </a:highlight>
            </a:endParaRPr>
          </a:p>
          <a:p>
            <a:pPr indent="0" lvl="0" marL="0" rtl="0" algn="l">
              <a:lnSpc>
                <a:spcPct val="115000"/>
              </a:lnSpc>
              <a:spcBef>
                <a:spcPts val="0"/>
              </a:spcBef>
              <a:spcAft>
                <a:spcPts val="0"/>
              </a:spcAft>
              <a:buNone/>
            </a:pPr>
            <a:r>
              <a:t/>
            </a:r>
            <a:endParaRPr sz="1050">
              <a:highlight>
                <a:srgbClr val="FFFFFF"/>
              </a:highlight>
            </a:endParaRPr>
          </a:p>
        </p:txBody>
      </p:sp>
      <p:sp>
        <p:nvSpPr>
          <p:cNvPr id="338" name="Google Shape;338;p43"/>
          <p:cNvSpPr txBox="1"/>
          <p:nvPr/>
        </p:nvSpPr>
        <p:spPr>
          <a:xfrm>
            <a:off x="6700725" y="1273775"/>
            <a:ext cx="2626500" cy="113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50">
                <a:highlight>
                  <a:srgbClr val="FFFFFF"/>
                </a:highlight>
              </a:rPr>
              <a:t>Mean absolute error:</a:t>
            </a:r>
            <a:endParaRPr b="1" sz="1550">
              <a:highlight>
                <a:srgbClr val="FFFFFF"/>
              </a:highlight>
            </a:endParaRPr>
          </a:p>
          <a:p>
            <a:pPr indent="0" lvl="0" marL="0" rtl="0" algn="l">
              <a:lnSpc>
                <a:spcPct val="115000"/>
              </a:lnSpc>
              <a:spcBef>
                <a:spcPts val="0"/>
              </a:spcBef>
              <a:spcAft>
                <a:spcPts val="0"/>
              </a:spcAft>
              <a:buNone/>
            </a:pPr>
            <a:r>
              <a:rPr b="1" lang="en" sz="1550">
                <a:highlight>
                  <a:srgbClr val="FFFFFF"/>
                </a:highlight>
              </a:rPr>
              <a:t>0.3712</a:t>
            </a:r>
            <a:endParaRPr b="1" sz="1550">
              <a:highlight>
                <a:srgbClr val="FFFFFF"/>
              </a:highlight>
            </a:endParaRPr>
          </a:p>
          <a:p>
            <a:pPr indent="0" lvl="0" marL="0" rtl="0" algn="l">
              <a:lnSpc>
                <a:spcPct val="115000"/>
              </a:lnSpc>
              <a:spcBef>
                <a:spcPts val="0"/>
              </a:spcBef>
              <a:spcAft>
                <a:spcPts val="0"/>
              </a:spcAft>
              <a:buNone/>
            </a:pPr>
            <a:r>
              <a:t/>
            </a:r>
            <a:endParaRPr b="1" sz="1550">
              <a:highlight>
                <a:srgbClr val="FFFFFF"/>
              </a:highlight>
            </a:endParaRPr>
          </a:p>
          <a:p>
            <a:pPr indent="0" lvl="0" marL="0" rtl="0" algn="l">
              <a:lnSpc>
                <a:spcPct val="115000"/>
              </a:lnSpc>
              <a:spcBef>
                <a:spcPts val="0"/>
              </a:spcBef>
              <a:spcAft>
                <a:spcPts val="0"/>
              </a:spcAft>
              <a:buNone/>
            </a:pPr>
            <a:r>
              <a:t/>
            </a:r>
            <a:endParaRPr sz="1050">
              <a:highlight>
                <a:srgbClr val="FFFFFF"/>
              </a:high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4"/>
          <p:cNvSpPr txBox="1"/>
          <p:nvPr>
            <p:ph type="title"/>
          </p:nvPr>
        </p:nvSpPr>
        <p:spPr>
          <a:xfrm>
            <a:off x="819150" y="388400"/>
            <a:ext cx="7505700" cy="605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Parameters - n_estimators</a:t>
            </a:r>
            <a:endParaRPr/>
          </a:p>
        </p:txBody>
      </p:sp>
      <p:sp>
        <p:nvSpPr>
          <p:cNvPr id="344" name="Google Shape;344;p44"/>
          <p:cNvSpPr txBox="1"/>
          <p:nvPr>
            <p:ph idx="1" type="body"/>
          </p:nvPr>
        </p:nvSpPr>
        <p:spPr>
          <a:xfrm>
            <a:off x="819150" y="995525"/>
            <a:ext cx="7505700" cy="80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050">
                <a:solidFill>
                  <a:srgbClr val="000000"/>
                </a:solidFill>
                <a:highlight>
                  <a:srgbClr val="FFFFFF"/>
                </a:highlight>
                <a:latin typeface="Arial"/>
                <a:ea typeface="Arial"/>
                <a:cs typeface="Arial"/>
                <a:sym typeface="Arial"/>
              </a:rPr>
              <a:t>n_estimators</a:t>
            </a:r>
            <a:r>
              <a:rPr lang="en" sz="1050">
                <a:solidFill>
                  <a:srgbClr val="000000"/>
                </a:solidFill>
                <a:highlight>
                  <a:srgbClr val="FFFFFF"/>
                </a:highlight>
                <a:latin typeface="Arial"/>
                <a:ea typeface="Arial"/>
                <a:cs typeface="Arial"/>
                <a:sym typeface="Arial"/>
              </a:rPr>
              <a:t> specifies how many times to go through the modeling cycle. Too low a value causes underfitting, which is inaccurate predictions on both training data and new data. Too large a value causes overfitting, which is accurate predictions on training data, but inaccurate predictions on new data. Typical values range from 100-1000</a:t>
            </a:r>
            <a:endParaRPr>
              <a:solidFill>
                <a:srgbClr val="202122"/>
              </a:solidFill>
            </a:endParaRPr>
          </a:p>
        </p:txBody>
      </p:sp>
      <p:cxnSp>
        <p:nvCxnSpPr>
          <p:cNvPr id="345" name="Google Shape;345;p44"/>
          <p:cNvCxnSpPr/>
          <p:nvPr/>
        </p:nvCxnSpPr>
        <p:spPr>
          <a:xfrm>
            <a:off x="4344824" y="1892874"/>
            <a:ext cx="0" cy="2484000"/>
          </a:xfrm>
          <a:prstGeom prst="straightConnector1">
            <a:avLst/>
          </a:prstGeom>
          <a:noFill/>
          <a:ln cap="flat" cmpd="sng" w="19050">
            <a:solidFill>
              <a:schemeClr val="lt1"/>
            </a:solidFill>
            <a:prstDash val="solid"/>
            <a:round/>
            <a:headEnd len="med" w="med" type="none"/>
            <a:tailEnd len="med" w="med" type="none"/>
          </a:ln>
        </p:spPr>
      </p:cxnSp>
      <p:sp>
        <p:nvSpPr>
          <p:cNvPr id="346" name="Google Shape;346;p44"/>
          <p:cNvSpPr txBox="1"/>
          <p:nvPr/>
        </p:nvSpPr>
        <p:spPr>
          <a:xfrm>
            <a:off x="1137342" y="3562125"/>
            <a:ext cx="2626500" cy="109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50">
                <a:highlight>
                  <a:srgbClr val="FFFFFF"/>
                </a:highlight>
              </a:rPr>
              <a:t>Mean squared error:</a:t>
            </a:r>
            <a:endParaRPr b="1" sz="1550">
              <a:highlight>
                <a:srgbClr val="FFFFFF"/>
              </a:highlight>
            </a:endParaRPr>
          </a:p>
          <a:p>
            <a:pPr indent="0" lvl="0" marL="0" rtl="0" algn="l">
              <a:lnSpc>
                <a:spcPct val="115000"/>
              </a:lnSpc>
              <a:spcBef>
                <a:spcPts val="0"/>
              </a:spcBef>
              <a:spcAft>
                <a:spcPts val="0"/>
              </a:spcAft>
              <a:buNone/>
            </a:pPr>
            <a:r>
              <a:rPr b="1" lang="en" sz="1550">
                <a:highlight>
                  <a:srgbClr val="FFFFFF"/>
                </a:highlight>
              </a:rPr>
              <a:t>0.3712</a:t>
            </a:r>
            <a:endParaRPr b="1" sz="2050">
              <a:highlight>
                <a:srgbClr val="FFFFFF"/>
              </a:highlight>
            </a:endParaRPr>
          </a:p>
          <a:p>
            <a:pPr indent="0" lvl="0" marL="0" rtl="0" algn="l">
              <a:spcBef>
                <a:spcPts val="0"/>
              </a:spcBef>
              <a:spcAft>
                <a:spcPts val="0"/>
              </a:spcAft>
              <a:buNone/>
            </a:pPr>
            <a:r>
              <a:t/>
            </a:r>
            <a:endParaRPr b="1" sz="1550">
              <a:highlight>
                <a:srgbClr val="FFFFFF"/>
              </a:highlight>
            </a:endParaRPr>
          </a:p>
          <a:p>
            <a:pPr indent="0" lvl="0" marL="0" rtl="0" algn="l">
              <a:lnSpc>
                <a:spcPct val="115000"/>
              </a:lnSpc>
              <a:spcBef>
                <a:spcPts val="0"/>
              </a:spcBef>
              <a:spcAft>
                <a:spcPts val="0"/>
              </a:spcAft>
              <a:buNone/>
            </a:pPr>
            <a:r>
              <a:t/>
            </a:r>
            <a:endParaRPr sz="1050">
              <a:highlight>
                <a:srgbClr val="FFFFFF"/>
              </a:highlight>
            </a:endParaRPr>
          </a:p>
        </p:txBody>
      </p:sp>
      <p:sp>
        <p:nvSpPr>
          <p:cNvPr id="347" name="Google Shape;347;p44"/>
          <p:cNvSpPr txBox="1"/>
          <p:nvPr/>
        </p:nvSpPr>
        <p:spPr>
          <a:xfrm>
            <a:off x="1133925" y="2571750"/>
            <a:ext cx="2626500" cy="113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50">
                <a:highlight>
                  <a:srgbClr val="FFFFFF"/>
                </a:highlight>
              </a:rPr>
              <a:t>Mean absolute error:</a:t>
            </a:r>
            <a:endParaRPr b="1" sz="1550">
              <a:highlight>
                <a:srgbClr val="FFFFFF"/>
              </a:highlight>
            </a:endParaRPr>
          </a:p>
          <a:p>
            <a:pPr indent="0" lvl="0" marL="0" rtl="0" algn="l">
              <a:lnSpc>
                <a:spcPct val="115000"/>
              </a:lnSpc>
              <a:spcBef>
                <a:spcPts val="0"/>
              </a:spcBef>
              <a:spcAft>
                <a:spcPts val="0"/>
              </a:spcAft>
              <a:buNone/>
            </a:pPr>
            <a:r>
              <a:rPr b="1" lang="en" sz="1550">
                <a:highlight>
                  <a:srgbClr val="FFFFFF"/>
                </a:highlight>
              </a:rPr>
              <a:t>0.2389</a:t>
            </a:r>
            <a:endParaRPr b="1" sz="1550">
              <a:highlight>
                <a:srgbClr val="FFFFFF"/>
              </a:highlight>
            </a:endParaRPr>
          </a:p>
          <a:p>
            <a:pPr indent="0" lvl="0" marL="0" rtl="0" algn="l">
              <a:lnSpc>
                <a:spcPct val="115000"/>
              </a:lnSpc>
              <a:spcBef>
                <a:spcPts val="0"/>
              </a:spcBef>
              <a:spcAft>
                <a:spcPts val="0"/>
              </a:spcAft>
              <a:buNone/>
            </a:pPr>
            <a:r>
              <a:t/>
            </a:r>
            <a:endParaRPr b="1" sz="1550">
              <a:highlight>
                <a:srgbClr val="FFFFFF"/>
              </a:highlight>
            </a:endParaRPr>
          </a:p>
          <a:p>
            <a:pPr indent="0" lvl="0" marL="0" rtl="0" algn="l">
              <a:lnSpc>
                <a:spcPct val="115000"/>
              </a:lnSpc>
              <a:spcBef>
                <a:spcPts val="0"/>
              </a:spcBef>
              <a:spcAft>
                <a:spcPts val="0"/>
              </a:spcAft>
              <a:buNone/>
            </a:pPr>
            <a:r>
              <a:t/>
            </a:r>
            <a:endParaRPr sz="1050">
              <a:highlight>
                <a:srgbClr val="FFFFFF"/>
              </a:highlight>
            </a:endParaRPr>
          </a:p>
        </p:txBody>
      </p:sp>
      <p:sp>
        <p:nvSpPr>
          <p:cNvPr id="348" name="Google Shape;348;p44"/>
          <p:cNvSpPr txBox="1"/>
          <p:nvPr>
            <p:ph type="title"/>
          </p:nvPr>
        </p:nvSpPr>
        <p:spPr>
          <a:xfrm>
            <a:off x="666750" y="1881900"/>
            <a:ext cx="3309900" cy="60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100"/>
              <a:t>n_estimators=100</a:t>
            </a:r>
            <a:endParaRPr sz="2100"/>
          </a:p>
        </p:txBody>
      </p:sp>
      <p:sp>
        <p:nvSpPr>
          <p:cNvPr id="349" name="Google Shape;349;p44"/>
          <p:cNvSpPr txBox="1"/>
          <p:nvPr/>
        </p:nvSpPr>
        <p:spPr>
          <a:xfrm>
            <a:off x="5252142" y="3559092"/>
            <a:ext cx="2626500" cy="109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50">
                <a:highlight>
                  <a:srgbClr val="FFFFFF"/>
                </a:highlight>
              </a:rPr>
              <a:t>Mean squared error:</a:t>
            </a:r>
            <a:endParaRPr b="1" sz="1550">
              <a:highlight>
                <a:srgbClr val="FFFFFF"/>
              </a:highlight>
            </a:endParaRPr>
          </a:p>
          <a:p>
            <a:pPr indent="0" lvl="0" marL="0" rtl="0" algn="l">
              <a:lnSpc>
                <a:spcPct val="115000"/>
              </a:lnSpc>
              <a:spcBef>
                <a:spcPts val="0"/>
              </a:spcBef>
              <a:spcAft>
                <a:spcPts val="0"/>
              </a:spcAft>
              <a:buNone/>
            </a:pPr>
            <a:r>
              <a:rPr b="1" lang="en" sz="1550">
                <a:highlight>
                  <a:srgbClr val="FFFFFF"/>
                </a:highlight>
              </a:rPr>
              <a:t>0.3709</a:t>
            </a:r>
            <a:endParaRPr b="1" sz="2050">
              <a:highlight>
                <a:srgbClr val="FFFFFF"/>
              </a:highlight>
            </a:endParaRPr>
          </a:p>
          <a:p>
            <a:pPr indent="0" lvl="0" marL="0" rtl="0" algn="l">
              <a:spcBef>
                <a:spcPts val="0"/>
              </a:spcBef>
              <a:spcAft>
                <a:spcPts val="0"/>
              </a:spcAft>
              <a:buNone/>
            </a:pPr>
            <a:r>
              <a:t/>
            </a:r>
            <a:endParaRPr b="1" sz="1550">
              <a:highlight>
                <a:srgbClr val="FFFFFF"/>
              </a:highlight>
            </a:endParaRPr>
          </a:p>
          <a:p>
            <a:pPr indent="0" lvl="0" marL="0" rtl="0" algn="l">
              <a:lnSpc>
                <a:spcPct val="115000"/>
              </a:lnSpc>
              <a:spcBef>
                <a:spcPts val="0"/>
              </a:spcBef>
              <a:spcAft>
                <a:spcPts val="0"/>
              </a:spcAft>
              <a:buNone/>
            </a:pPr>
            <a:r>
              <a:t/>
            </a:r>
            <a:endParaRPr sz="1050">
              <a:highlight>
                <a:srgbClr val="FFFFFF"/>
              </a:highlight>
            </a:endParaRPr>
          </a:p>
        </p:txBody>
      </p:sp>
      <p:sp>
        <p:nvSpPr>
          <p:cNvPr id="350" name="Google Shape;350;p44"/>
          <p:cNvSpPr txBox="1"/>
          <p:nvPr/>
        </p:nvSpPr>
        <p:spPr>
          <a:xfrm>
            <a:off x="5248725" y="2571828"/>
            <a:ext cx="2626500" cy="113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50">
                <a:highlight>
                  <a:srgbClr val="FFFFFF"/>
                </a:highlight>
              </a:rPr>
              <a:t>Mean absolute error:</a:t>
            </a:r>
            <a:endParaRPr b="1" sz="1550">
              <a:highlight>
                <a:srgbClr val="FFFFFF"/>
              </a:highlight>
            </a:endParaRPr>
          </a:p>
          <a:p>
            <a:pPr indent="0" lvl="0" marL="0" rtl="0" algn="l">
              <a:lnSpc>
                <a:spcPct val="115000"/>
              </a:lnSpc>
              <a:spcBef>
                <a:spcPts val="0"/>
              </a:spcBef>
              <a:spcAft>
                <a:spcPts val="0"/>
              </a:spcAft>
              <a:buNone/>
            </a:pPr>
            <a:r>
              <a:rPr b="1" lang="en" sz="1550">
                <a:highlight>
                  <a:srgbClr val="FFFFFF"/>
                </a:highlight>
              </a:rPr>
              <a:t>0.2386</a:t>
            </a:r>
            <a:endParaRPr b="1" sz="1550">
              <a:highlight>
                <a:srgbClr val="FFFFFF"/>
              </a:highlight>
            </a:endParaRPr>
          </a:p>
          <a:p>
            <a:pPr indent="0" lvl="0" marL="0" rtl="0" algn="l">
              <a:lnSpc>
                <a:spcPct val="115000"/>
              </a:lnSpc>
              <a:spcBef>
                <a:spcPts val="0"/>
              </a:spcBef>
              <a:spcAft>
                <a:spcPts val="0"/>
              </a:spcAft>
              <a:buNone/>
            </a:pPr>
            <a:r>
              <a:t/>
            </a:r>
            <a:endParaRPr b="1" sz="1550">
              <a:highlight>
                <a:srgbClr val="FFFFFF"/>
              </a:highlight>
            </a:endParaRPr>
          </a:p>
          <a:p>
            <a:pPr indent="0" lvl="0" marL="0" rtl="0" algn="l">
              <a:lnSpc>
                <a:spcPct val="115000"/>
              </a:lnSpc>
              <a:spcBef>
                <a:spcPts val="0"/>
              </a:spcBef>
              <a:spcAft>
                <a:spcPts val="0"/>
              </a:spcAft>
              <a:buNone/>
            </a:pPr>
            <a:r>
              <a:t/>
            </a:r>
            <a:endParaRPr sz="1050">
              <a:highlight>
                <a:srgbClr val="FFFFFF"/>
              </a:highlight>
            </a:endParaRPr>
          </a:p>
        </p:txBody>
      </p:sp>
      <p:sp>
        <p:nvSpPr>
          <p:cNvPr id="351" name="Google Shape;351;p44"/>
          <p:cNvSpPr txBox="1"/>
          <p:nvPr>
            <p:ph type="title"/>
          </p:nvPr>
        </p:nvSpPr>
        <p:spPr>
          <a:xfrm>
            <a:off x="4781550" y="1885152"/>
            <a:ext cx="3309900" cy="60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100"/>
              <a:t>n_estimators=1000</a:t>
            </a:r>
            <a:endParaRPr sz="21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5"/>
          <p:cNvSpPr txBox="1"/>
          <p:nvPr>
            <p:ph type="title"/>
          </p:nvPr>
        </p:nvSpPr>
        <p:spPr>
          <a:xfrm>
            <a:off x="819150" y="388400"/>
            <a:ext cx="7505700" cy="605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Parameters - early stopping rounds</a:t>
            </a:r>
            <a:endParaRPr/>
          </a:p>
        </p:txBody>
      </p:sp>
      <p:sp>
        <p:nvSpPr>
          <p:cNvPr id="357" name="Google Shape;357;p45"/>
          <p:cNvSpPr txBox="1"/>
          <p:nvPr>
            <p:ph idx="1" type="body"/>
          </p:nvPr>
        </p:nvSpPr>
        <p:spPr>
          <a:xfrm>
            <a:off x="819150" y="995525"/>
            <a:ext cx="7505700" cy="80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050">
                <a:solidFill>
                  <a:srgbClr val="000000"/>
                </a:solidFill>
                <a:highlight>
                  <a:srgbClr val="FFFFFF"/>
                </a:highlight>
                <a:latin typeface="Arial"/>
                <a:ea typeface="Arial"/>
                <a:cs typeface="Arial"/>
                <a:sym typeface="Arial"/>
              </a:rPr>
              <a:t>early_stopping_rounds</a:t>
            </a:r>
            <a:r>
              <a:rPr lang="en" sz="1050">
                <a:solidFill>
                  <a:srgbClr val="000000"/>
                </a:solidFill>
                <a:highlight>
                  <a:srgbClr val="FFFFFF"/>
                </a:highlight>
                <a:latin typeface="Arial"/>
                <a:ea typeface="Arial"/>
                <a:cs typeface="Arial"/>
                <a:sym typeface="Arial"/>
              </a:rPr>
              <a:t> causes the model to stop iterating when the validation score stops improving, even if we aren't at the hard stop for n_estimators. </a:t>
            </a:r>
            <a:endParaRPr>
              <a:solidFill>
                <a:srgbClr val="202122"/>
              </a:solidFill>
            </a:endParaRPr>
          </a:p>
        </p:txBody>
      </p:sp>
      <p:cxnSp>
        <p:nvCxnSpPr>
          <p:cNvPr id="358" name="Google Shape;358;p45"/>
          <p:cNvCxnSpPr/>
          <p:nvPr/>
        </p:nvCxnSpPr>
        <p:spPr>
          <a:xfrm>
            <a:off x="4344824" y="1892874"/>
            <a:ext cx="0" cy="2484000"/>
          </a:xfrm>
          <a:prstGeom prst="straightConnector1">
            <a:avLst/>
          </a:prstGeom>
          <a:noFill/>
          <a:ln cap="flat" cmpd="sng" w="19050">
            <a:solidFill>
              <a:schemeClr val="lt1"/>
            </a:solidFill>
            <a:prstDash val="solid"/>
            <a:round/>
            <a:headEnd len="med" w="med" type="none"/>
            <a:tailEnd len="med" w="med" type="none"/>
          </a:ln>
        </p:spPr>
      </p:cxnSp>
      <p:sp>
        <p:nvSpPr>
          <p:cNvPr id="359" name="Google Shape;359;p45"/>
          <p:cNvSpPr txBox="1"/>
          <p:nvPr/>
        </p:nvSpPr>
        <p:spPr>
          <a:xfrm>
            <a:off x="1137342" y="3562125"/>
            <a:ext cx="2626500" cy="109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50">
                <a:highlight>
                  <a:srgbClr val="FFFFFF"/>
                </a:highlight>
              </a:rPr>
              <a:t>Mean squared error:</a:t>
            </a:r>
            <a:endParaRPr b="1" sz="1550">
              <a:highlight>
                <a:srgbClr val="FFFFFF"/>
              </a:highlight>
            </a:endParaRPr>
          </a:p>
          <a:p>
            <a:pPr indent="0" lvl="0" marL="0" rtl="0" algn="l">
              <a:lnSpc>
                <a:spcPct val="115000"/>
              </a:lnSpc>
              <a:spcBef>
                <a:spcPts val="0"/>
              </a:spcBef>
              <a:spcAft>
                <a:spcPts val="0"/>
              </a:spcAft>
              <a:buNone/>
            </a:pPr>
            <a:r>
              <a:rPr b="1" lang="en" sz="1550">
                <a:highlight>
                  <a:srgbClr val="FFFFFF"/>
                </a:highlight>
              </a:rPr>
              <a:t>0.2819</a:t>
            </a:r>
            <a:endParaRPr b="1" sz="2050">
              <a:highlight>
                <a:srgbClr val="FFFFFF"/>
              </a:highlight>
            </a:endParaRPr>
          </a:p>
          <a:p>
            <a:pPr indent="0" lvl="0" marL="0" rtl="0" algn="l">
              <a:spcBef>
                <a:spcPts val="0"/>
              </a:spcBef>
              <a:spcAft>
                <a:spcPts val="0"/>
              </a:spcAft>
              <a:buNone/>
            </a:pPr>
            <a:r>
              <a:t/>
            </a:r>
            <a:endParaRPr b="1" sz="1550">
              <a:highlight>
                <a:srgbClr val="FFFFFF"/>
              </a:highlight>
            </a:endParaRPr>
          </a:p>
          <a:p>
            <a:pPr indent="0" lvl="0" marL="0" rtl="0" algn="l">
              <a:lnSpc>
                <a:spcPct val="115000"/>
              </a:lnSpc>
              <a:spcBef>
                <a:spcPts val="0"/>
              </a:spcBef>
              <a:spcAft>
                <a:spcPts val="0"/>
              </a:spcAft>
              <a:buNone/>
            </a:pPr>
            <a:r>
              <a:t/>
            </a:r>
            <a:endParaRPr sz="1050">
              <a:highlight>
                <a:srgbClr val="FFFFFF"/>
              </a:highlight>
            </a:endParaRPr>
          </a:p>
        </p:txBody>
      </p:sp>
      <p:sp>
        <p:nvSpPr>
          <p:cNvPr id="360" name="Google Shape;360;p45"/>
          <p:cNvSpPr txBox="1"/>
          <p:nvPr/>
        </p:nvSpPr>
        <p:spPr>
          <a:xfrm>
            <a:off x="1133925" y="2571750"/>
            <a:ext cx="2626500" cy="113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50">
                <a:highlight>
                  <a:srgbClr val="FFFFFF"/>
                </a:highlight>
              </a:rPr>
              <a:t>Mean absolute error:</a:t>
            </a:r>
            <a:endParaRPr b="1" sz="1550">
              <a:highlight>
                <a:srgbClr val="FFFFFF"/>
              </a:highlight>
            </a:endParaRPr>
          </a:p>
          <a:p>
            <a:pPr indent="0" lvl="0" marL="0" rtl="0" algn="l">
              <a:lnSpc>
                <a:spcPct val="115000"/>
              </a:lnSpc>
              <a:spcBef>
                <a:spcPts val="0"/>
              </a:spcBef>
              <a:spcAft>
                <a:spcPts val="0"/>
              </a:spcAft>
              <a:buNone/>
            </a:pPr>
            <a:r>
              <a:rPr b="1" lang="en" sz="1550">
                <a:highlight>
                  <a:srgbClr val="FFFFFF"/>
                </a:highlight>
              </a:rPr>
              <a:t>0.1373</a:t>
            </a:r>
            <a:endParaRPr b="1" sz="1550">
              <a:highlight>
                <a:srgbClr val="FFFFFF"/>
              </a:highlight>
            </a:endParaRPr>
          </a:p>
          <a:p>
            <a:pPr indent="0" lvl="0" marL="0" rtl="0" algn="l">
              <a:lnSpc>
                <a:spcPct val="115000"/>
              </a:lnSpc>
              <a:spcBef>
                <a:spcPts val="0"/>
              </a:spcBef>
              <a:spcAft>
                <a:spcPts val="0"/>
              </a:spcAft>
              <a:buNone/>
            </a:pPr>
            <a:r>
              <a:t/>
            </a:r>
            <a:endParaRPr b="1" sz="1550">
              <a:highlight>
                <a:srgbClr val="FFFFFF"/>
              </a:highlight>
            </a:endParaRPr>
          </a:p>
          <a:p>
            <a:pPr indent="0" lvl="0" marL="0" rtl="0" algn="l">
              <a:lnSpc>
                <a:spcPct val="115000"/>
              </a:lnSpc>
              <a:spcBef>
                <a:spcPts val="0"/>
              </a:spcBef>
              <a:spcAft>
                <a:spcPts val="0"/>
              </a:spcAft>
              <a:buNone/>
            </a:pPr>
            <a:r>
              <a:t/>
            </a:r>
            <a:endParaRPr sz="1050">
              <a:highlight>
                <a:srgbClr val="FFFFFF"/>
              </a:highlight>
            </a:endParaRPr>
          </a:p>
        </p:txBody>
      </p:sp>
      <p:sp>
        <p:nvSpPr>
          <p:cNvPr id="361" name="Google Shape;361;p45"/>
          <p:cNvSpPr txBox="1"/>
          <p:nvPr>
            <p:ph type="title"/>
          </p:nvPr>
        </p:nvSpPr>
        <p:spPr>
          <a:xfrm>
            <a:off x="666750" y="1881900"/>
            <a:ext cx="3309900" cy="60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100"/>
              <a:t>early_stopping_rounds=5</a:t>
            </a:r>
            <a:endParaRPr sz="2100"/>
          </a:p>
        </p:txBody>
      </p:sp>
      <p:sp>
        <p:nvSpPr>
          <p:cNvPr id="362" name="Google Shape;362;p45"/>
          <p:cNvSpPr txBox="1"/>
          <p:nvPr/>
        </p:nvSpPr>
        <p:spPr>
          <a:xfrm>
            <a:off x="5252142" y="3559092"/>
            <a:ext cx="2626500" cy="136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50">
                <a:highlight>
                  <a:schemeClr val="dk1"/>
                </a:highlight>
              </a:rPr>
              <a:t>Mean squared error:</a:t>
            </a:r>
            <a:endParaRPr b="1" sz="1550">
              <a:highlight>
                <a:schemeClr val="dk1"/>
              </a:highlight>
            </a:endParaRPr>
          </a:p>
          <a:p>
            <a:pPr indent="0" lvl="0" marL="0" rtl="0" algn="l">
              <a:lnSpc>
                <a:spcPct val="115000"/>
              </a:lnSpc>
              <a:spcBef>
                <a:spcPts val="0"/>
              </a:spcBef>
              <a:spcAft>
                <a:spcPts val="0"/>
              </a:spcAft>
              <a:buNone/>
            </a:pPr>
            <a:r>
              <a:rPr b="1" lang="en" sz="1550">
                <a:highlight>
                  <a:srgbClr val="FFFFFF"/>
                </a:highlight>
              </a:rPr>
              <a:t>0.2819</a:t>
            </a:r>
            <a:endParaRPr b="1" sz="2050">
              <a:highlight>
                <a:srgbClr val="FFFFFF"/>
              </a:highlight>
            </a:endParaRPr>
          </a:p>
          <a:p>
            <a:pPr indent="0" lvl="0" marL="0" rtl="0" algn="l">
              <a:spcBef>
                <a:spcPts val="0"/>
              </a:spcBef>
              <a:spcAft>
                <a:spcPts val="0"/>
              </a:spcAft>
              <a:buNone/>
            </a:pPr>
            <a:r>
              <a:t/>
            </a:r>
            <a:endParaRPr b="1" sz="1550">
              <a:highlight>
                <a:schemeClr val="dk1"/>
              </a:highlight>
            </a:endParaRPr>
          </a:p>
          <a:p>
            <a:pPr indent="0" lvl="0" marL="0" rtl="0" algn="l">
              <a:lnSpc>
                <a:spcPct val="115000"/>
              </a:lnSpc>
              <a:spcBef>
                <a:spcPts val="0"/>
              </a:spcBef>
              <a:spcAft>
                <a:spcPts val="0"/>
              </a:spcAft>
              <a:buNone/>
            </a:pPr>
            <a:r>
              <a:t/>
            </a:r>
            <a:endParaRPr sz="1050">
              <a:highlight>
                <a:schemeClr val="dk1"/>
              </a:highlight>
            </a:endParaRPr>
          </a:p>
          <a:p>
            <a:pPr indent="0" lvl="0" marL="0" rtl="0" algn="l">
              <a:lnSpc>
                <a:spcPct val="115000"/>
              </a:lnSpc>
              <a:spcBef>
                <a:spcPts val="0"/>
              </a:spcBef>
              <a:spcAft>
                <a:spcPts val="0"/>
              </a:spcAft>
              <a:buNone/>
            </a:pPr>
            <a:r>
              <a:t/>
            </a:r>
            <a:endParaRPr b="1" sz="1550">
              <a:highlight>
                <a:srgbClr val="FFFFFF"/>
              </a:highlight>
            </a:endParaRPr>
          </a:p>
        </p:txBody>
      </p:sp>
      <p:sp>
        <p:nvSpPr>
          <p:cNvPr id="363" name="Google Shape;363;p45"/>
          <p:cNvSpPr txBox="1"/>
          <p:nvPr/>
        </p:nvSpPr>
        <p:spPr>
          <a:xfrm>
            <a:off x="5248725" y="2571828"/>
            <a:ext cx="2626500" cy="139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50">
                <a:highlight>
                  <a:schemeClr val="dk1"/>
                </a:highlight>
              </a:rPr>
              <a:t>Mean absolute error:</a:t>
            </a:r>
            <a:endParaRPr b="1" sz="1550">
              <a:highlight>
                <a:schemeClr val="dk1"/>
              </a:highlight>
            </a:endParaRPr>
          </a:p>
          <a:p>
            <a:pPr indent="0" lvl="0" marL="0" rtl="0" algn="l">
              <a:lnSpc>
                <a:spcPct val="115000"/>
              </a:lnSpc>
              <a:spcBef>
                <a:spcPts val="0"/>
              </a:spcBef>
              <a:spcAft>
                <a:spcPts val="0"/>
              </a:spcAft>
              <a:buNone/>
            </a:pPr>
            <a:r>
              <a:rPr b="1" lang="en" sz="1550">
                <a:highlight>
                  <a:srgbClr val="FFFFFF"/>
                </a:highlight>
              </a:rPr>
              <a:t>0.1373</a:t>
            </a:r>
            <a:endParaRPr b="1" sz="1550">
              <a:highlight>
                <a:srgbClr val="FFFFFF"/>
              </a:highlight>
            </a:endParaRPr>
          </a:p>
          <a:p>
            <a:pPr indent="0" lvl="0" marL="0" rtl="0" algn="l">
              <a:lnSpc>
                <a:spcPct val="115000"/>
              </a:lnSpc>
              <a:spcBef>
                <a:spcPts val="0"/>
              </a:spcBef>
              <a:spcAft>
                <a:spcPts val="0"/>
              </a:spcAft>
              <a:buNone/>
            </a:pPr>
            <a:r>
              <a:t/>
            </a:r>
            <a:endParaRPr b="1" sz="1550">
              <a:highlight>
                <a:srgbClr val="FFFFFF"/>
              </a:highlight>
            </a:endParaRPr>
          </a:p>
          <a:p>
            <a:pPr indent="0" lvl="0" marL="0" rtl="0" algn="l">
              <a:lnSpc>
                <a:spcPct val="115000"/>
              </a:lnSpc>
              <a:spcBef>
                <a:spcPts val="0"/>
              </a:spcBef>
              <a:spcAft>
                <a:spcPts val="0"/>
              </a:spcAft>
              <a:buNone/>
            </a:pPr>
            <a:r>
              <a:t/>
            </a:r>
            <a:endParaRPr sz="1050">
              <a:highlight>
                <a:schemeClr val="dk1"/>
              </a:highlight>
            </a:endParaRPr>
          </a:p>
          <a:p>
            <a:pPr indent="0" lvl="0" marL="0" rtl="0" algn="l">
              <a:lnSpc>
                <a:spcPct val="115000"/>
              </a:lnSpc>
              <a:spcBef>
                <a:spcPts val="0"/>
              </a:spcBef>
              <a:spcAft>
                <a:spcPts val="0"/>
              </a:spcAft>
              <a:buNone/>
            </a:pPr>
            <a:r>
              <a:t/>
            </a:r>
            <a:endParaRPr b="1" sz="1550">
              <a:highlight>
                <a:srgbClr val="FFFFFF"/>
              </a:highlight>
            </a:endParaRPr>
          </a:p>
        </p:txBody>
      </p:sp>
      <p:sp>
        <p:nvSpPr>
          <p:cNvPr id="364" name="Google Shape;364;p45"/>
          <p:cNvSpPr txBox="1"/>
          <p:nvPr>
            <p:ph type="title"/>
          </p:nvPr>
        </p:nvSpPr>
        <p:spPr>
          <a:xfrm>
            <a:off x="4781550" y="1885150"/>
            <a:ext cx="3412800" cy="60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100"/>
              <a:t>early_stopping_rounds=50</a:t>
            </a:r>
            <a:endParaRPr sz="21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6"/>
          <p:cNvSpPr txBox="1"/>
          <p:nvPr>
            <p:ph type="title"/>
          </p:nvPr>
        </p:nvSpPr>
        <p:spPr>
          <a:xfrm>
            <a:off x="819150" y="388400"/>
            <a:ext cx="7505700" cy="605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Parameters - learning rate</a:t>
            </a:r>
            <a:endParaRPr/>
          </a:p>
        </p:txBody>
      </p:sp>
      <p:sp>
        <p:nvSpPr>
          <p:cNvPr id="370" name="Google Shape;370;p46"/>
          <p:cNvSpPr txBox="1"/>
          <p:nvPr>
            <p:ph idx="1" type="body"/>
          </p:nvPr>
        </p:nvSpPr>
        <p:spPr>
          <a:xfrm>
            <a:off x="819150" y="995525"/>
            <a:ext cx="7505700" cy="80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050">
                <a:solidFill>
                  <a:srgbClr val="000000"/>
                </a:solidFill>
                <a:highlight>
                  <a:srgbClr val="FFFFFF"/>
                </a:highlight>
                <a:latin typeface="Arial"/>
                <a:ea typeface="Arial"/>
                <a:cs typeface="Arial"/>
                <a:sym typeface="Arial"/>
              </a:rPr>
              <a:t>learning_rate </a:t>
            </a:r>
            <a:r>
              <a:rPr lang="en" sz="1050">
                <a:solidFill>
                  <a:srgbClr val="000000"/>
                </a:solidFill>
                <a:highlight>
                  <a:srgbClr val="FFFFFF"/>
                </a:highlight>
                <a:latin typeface="Arial"/>
                <a:ea typeface="Arial"/>
                <a:cs typeface="Arial"/>
                <a:sym typeface="Arial"/>
              </a:rPr>
              <a:t>- a small learning rate will yield more accurate XGBoost models, though it will also take the model longer to train since it does more iterations through the cycle.</a:t>
            </a:r>
            <a:endParaRPr>
              <a:solidFill>
                <a:srgbClr val="202122"/>
              </a:solidFill>
            </a:endParaRPr>
          </a:p>
        </p:txBody>
      </p:sp>
      <p:cxnSp>
        <p:nvCxnSpPr>
          <p:cNvPr id="371" name="Google Shape;371;p46"/>
          <p:cNvCxnSpPr/>
          <p:nvPr/>
        </p:nvCxnSpPr>
        <p:spPr>
          <a:xfrm>
            <a:off x="4344824" y="1892874"/>
            <a:ext cx="0" cy="2484000"/>
          </a:xfrm>
          <a:prstGeom prst="straightConnector1">
            <a:avLst/>
          </a:prstGeom>
          <a:noFill/>
          <a:ln cap="flat" cmpd="sng" w="19050">
            <a:solidFill>
              <a:schemeClr val="lt1"/>
            </a:solidFill>
            <a:prstDash val="solid"/>
            <a:round/>
            <a:headEnd len="med" w="med" type="none"/>
            <a:tailEnd len="med" w="med" type="none"/>
          </a:ln>
        </p:spPr>
      </p:cxnSp>
      <p:sp>
        <p:nvSpPr>
          <p:cNvPr id="372" name="Google Shape;372;p46"/>
          <p:cNvSpPr txBox="1"/>
          <p:nvPr/>
        </p:nvSpPr>
        <p:spPr>
          <a:xfrm>
            <a:off x="1137342" y="3562125"/>
            <a:ext cx="2626500" cy="109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50">
                <a:highlight>
                  <a:srgbClr val="FFFFFF"/>
                </a:highlight>
              </a:rPr>
              <a:t>Mean squared error:</a:t>
            </a:r>
            <a:endParaRPr b="1" sz="1550">
              <a:highlight>
                <a:srgbClr val="FFFFFF"/>
              </a:highlight>
            </a:endParaRPr>
          </a:p>
          <a:p>
            <a:pPr indent="0" lvl="0" marL="0" rtl="0" algn="l">
              <a:lnSpc>
                <a:spcPct val="115000"/>
              </a:lnSpc>
              <a:spcBef>
                <a:spcPts val="0"/>
              </a:spcBef>
              <a:spcAft>
                <a:spcPts val="0"/>
              </a:spcAft>
              <a:buNone/>
            </a:pPr>
            <a:r>
              <a:rPr b="1" lang="en" sz="1550">
                <a:highlight>
                  <a:srgbClr val="FFFFFF"/>
                </a:highlight>
              </a:rPr>
              <a:t>0.3491</a:t>
            </a:r>
            <a:endParaRPr b="1" sz="2050">
              <a:highlight>
                <a:srgbClr val="FFFFFF"/>
              </a:highlight>
            </a:endParaRPr>
          </a:p>
          <a:p>
            <a:pPr indent="0" lvl="0" marL="0" rtl="0" algn="l">
              <a:spcBef>
                <a:spcPts val="0"/>
              </a:spcBef>
              <a:spcAft>
                <a:spcPts val="0"/>
              </a:spcAft>
              <a:buNone/>
            </a:pPr>
            <a:r>
              <a:t/>
            </a:r>
            <a:endParaRPr b="1" sz="1550">
              <a:highlight>
                <a:srgbClr val="FFFFFF"/>
              </a:highlight>
            </a:endParaRPr>
          </a:p>
          <a:p>
            <a:pPr indent="0" lvl="0" marL="0" rtl="0" algn="l">
              <a:lnSpc>
                <a:spcPct val="115000"/>
              </a:lnSpc>
              <a:spcBef>
                <a:spcPts val="0"/>
              </a:spcBef>
              <a:spcAft>
                <a:spcPts val="0"/>
              </a:spcAft>
              <a:buNone/>
            </a:pPr>
            <a:r>
              <a:t/>
            </a:r>
            <a:endParaRPr sz="1050">
              <a:highlight>
                <a:srgbClr val="FFFFFF"/>
              </a:highlight>
            </a:endParaRPr>
          </a:p>
        </p:txBody>
      </p:sp>
      <p:sp>
        <p:nvSpPr>
          <p:cNvPr id="373" name="Google Shape;373;p46"/>
          <p:cNvSpPr txBox="1"/>
          <p:nvPr/>
        </p:nvSpPr>
        <p:spPr>
          <a:xfrm>
            <a:off x="1133925" y="2571750"/>
            <a:ext cx="2626500" cy="113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50">
                <a:highlight>
                  <a:srgbClr val="FFFFFF"/>
                </a:highlight>
              </a:rPr>
              <a:t>Mean absolute error:</a:t>
            </a:r>
            <a:endParaRPr b="1" sz="1550">
              <a:highlight>
                <a:srgbClr val="FFFFFF"/>
              </a:highlight>
            </a:endParaRPr>
          </a:p>
          <a:p>
            <a:pPr indent="0" lvl="0" marL="0" rtl="0" algn="l">
              <a:lnSpc>
                <a:spcPct val="115000"/>
              </a:lnSpc>
              <a:spcBef>
                <a:spcPts val="0"/>
              </a:spcBef>
              <a:spcAft>
                <a:spcPts val="0"/>
              </a:spcAft>
              <a:buNone/>
            </a:pPr>
            <a:r>
              <a:rPr b="1" lang="en" sz="1550">
                <a:highlight>
                  <a:srgbClr val="FFFFFF"/>
                </a:highlight>
              </a:rPr>
              <a:t>0.2221</a:t>
            </a:r>
            <a:endParaRPr b="1" sz="1550">
              <a:highlight>
                <a:srgbClr val="FFFFFF"/>
              </a:highlight>
            </a:endParaRPr>
          </a:p>
          <a:p>
            <a:pPr indent="0" lvl="0" marL="0" rtl="0" algn="l">
              <a:lnSpc>
                <a:spcPct val="115000"/>
              </a:lnSpc>
              <a:spcBef>
                <a:spcPts val="0"/>
              </a:spcBef>
              <a:spcAft>
                <a:spcPts val="0"/>
              </a:spcAft>
              <a:buNone/>
            </a:pPr>
            <a:r>
              <a:t/>
            </a:r>
            <a:endParaRPr b="1" sz="1550">
              <a:highlight>
                <a:srgbClr val="FFFFFF"/>
              </a:highlight>
            </a:endParaRPr>
          </a:p>
          <a:p>
            <a:pPr indent="0" lvl="0" marL="0" rtl="0" algn="l">
              <a:lnSpc>
                <a:spcPct val="115000"/>
              </a:lnSpc>
              <a:spcBef>
                <a:spcPts val="0"/>
              </a:spcBef>
              <a:spcAft>
                <a:spcPts val="0"/>
              </a:spcAft>
              <a:buNone/>
            </a:pPr>
            <a:r>
              <a:t/>
            </a:r>
            <a:endParaRPr sz="1050">
              <a:highlight>
                <a:srgbClr val="FFFFFF"/>
              </a:highlight>
            </a:endParaRPr>
          </a:p>
        </p:txBody>
      </p:sp>
      <p:sp>
        <p:nvSpPr>
          <p:cNvPr id="374" name="Google Shape;374;p46"/>
          <p:cNvSpPr txBox="1"/>
          <p:nvPr>
            <p:ph type="title"/>
          </p:nvPr>
        </p:nvSpPr>
        <p:spPr>
          <a:xfrm>
            <a:off x="666750" y="1881900"/>
            <a:ext cx="3309900" cy="60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100"/>
              <a:t>learning_rate=0.5</a:t>
            </a:r>
            <a:endParaRPr sz="2100"/>
          </a:p>
        </p:txBody>
      </p:sp>
      <p:sp>
        <p:nvSpPr>
          <p:cNvPr id="375" name="Google Shape;375;p46"/>
          <p:cNvSpPr txBox="1"/>
          <p:nvPr/>
        </p:nvSpPr>
        <p:spPr>
          <a:xfrm>
            <a:off x="5252142" y="3559092"/>
            <a:ext cx="2626500" cy="109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50">
                <a:highlight>
                  <a:srgbClr val="FFFFFF"/>
                </a:highlight>
              </a:rPr>
              <a:t>Mean squared error:</a:t>
            </a:r>
            <a:endParaRPr b="1" sz="1550">
              <a:highlight>
                <a:srgbClr val="FFFFFF"/>
              </a:highlight>
            </a:endParaRPr>
          </a:p>
          <a:p>
            <a:pPr indent="0" lvl="0" marL="0" rtl="0" algn="l">
              <a:lnSpc>
                <a:spcPct val="115000"/>
              </a:lnSpc>
              <a:spcBef>
                <a:spcPts val="0"/>
              </a:spcBef>
              <a:spcAft>
                <a:spcPts val="0"/>
              </a:spcAft>
              <a:buNone/>
            </a:pPr>
            <a:r>
              <a:rPr b="1" lang="en" sz="1550">
                <a:highlight>
                  <a:srgbClr val="FFFFFF"/>
                </a:highlight>
              </a:rPr>
              <a:t>0.2835</a:t>
            </a:r>
            <a:endParaRPr b="1" sz="2050">
              <a:highlight>
                <a:srgbClr val="FFFFFF"/>
              </a:highlight>
            </a:endParaRPr>
          </a:p>
          <a:p>
            <a:pPr indent="0" lvl="0" marL="0" rtl="0" algn="l">
              <a:spcBef>
                <a:spcPts val="0"/>
              </a:spcBef>
              <a:spcAft>
                <a:spcPts val="0"/>
              </a:spcAft>
              <a:buNone/>
            </a:pPr>
            <a:r>
              <a:t/>
            </a:r>
            <a:endParaRPr b="1" sz="1550">
              <a:highlight>
                <a:srgbClr val="FFFFFF"/>
              </a:highlight>
            </a:endParaRPr>
          </a:p>
          <a:p>
            <a:pPr indent="0" lvl="0" marL="0" rtl="0" algn="l">
              <a:lnSpc>
                <a:spcPct val="115000"/>
              </a:lnSpc>
              <a:spcBef>
                <a:spcPts val="0"/>
              </a:spcBef>
              <a:spcAft>
                <a:spcPts val="0"/>
              </a:spcAft>
              <a:buNone/>
            </a:pPr>
            <a:r>
              <a:t/>
            </a:r>
            <a:endParaRPr sz="1050">
              <a:highlight>
                <a:srgbClr val="FFFFFF"/>
              </a:highlight>
            </a:endParaRPr>
          </a:p>
        </p:txBody>
      </p:sp>
      <p:sp>
        <p:nvSpPr>
          <p:cNvPr id="376" name="Google Shape;376;p46"/>
          <p:cNvSpPr txBox="1"/>
          <p:nvPr/>
        </p:nvSpPr>
        <p:spPr>
          <a:xfrm>
            <a:off x="5248725" y="2571828"/>
            <a:ext cx="2626500" cy="113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50">
                <a:highlight>
                  <a:srgbClr val="FFFFFF"/>
                </a:highlight>
              </a:rPr>
              <a:t>Mean absolute error:</a:t>
            </a:r>
            <a:endParaRPr b="1" sz="1550">
              <a:highlight>
                <a:srgbClr val="FFFFFF"/>
              </a:highlight>
            </a:endParaRPr>
          </a:p>
          <a:p>
            <a:pPr indent="0" lvl="0" marL="0" rtl="0" algn="l">
              <a:lnSpc>
                <a:spcPct val="115000"/>
              </a:lnSpc>
              <a:spcBef>
                <a:spcPts val="0"/>
              </a:spcBef>
              <a:spcAft>
                <a:spcPts val="0"/>
              </a:spcAft>
              <a:buNone/>
            </a:pPr>
            <a:r>
              <a:rPr b="1" lang="en" sz="1550">
                <a:highlight>
                  <a:srgbClr val="FFFFFF"/>
                </a:highlight>
              </a:rPr>
              <a:t>0.1380</a:t>
            </a:r>
            <a:endParaRPr b="1" sz="1550">
              <a:highlight>
                <a:srgbClr val="FFFFFF"/>
              </a:highlight>
            </a:endParaRPr>
          </a:p>
          <a:p>
            <a:pPr indent="0" lvl="0" marL="0" rtl="0" algn="l">
              <a:lnSpc>
                <a:spcPct val="115000"/>
              </a:lnSpc>
              <a:spcBef>
                <a:spcPts val="0"/>
              </a:spcBef>
              <a:spcAft>
                <a:spcPts val="0"/>
              </a:spcAft>
              <a:buNone/>
            </a:pPr>
            <a:r>
              <a:t/>
            </a:r>
            <a:endParaRPr b="1" sz="1550">
              <a:highlight>
                <a:srgbClr val="FFFFFF"/>
              </a:highlight>
            </a:endParaRPr>
          </a:p>
          <a:p>
            <a:pPr indent="0" lvl="0" marL="0" rtl="0" algn="l">
              <a:lnSpc>
                <a:spcPct val="115000"/>
              </a:lnSpc>
              <a:spcBef>
                <a:spcPts val="0"/>
              </a:spcBef>
              <a:spcAft>
                <a:spcPts val="0"/>
              </a:spcAft>
              <a:buNone/>
            </a:pPr>
            <a:r>
              <a:t/>
            </a:r>
            <a:endParaRPr sz="1050">
              <a:highlight>
                <a:srgbClr val="FFFFFF"/>
              </a:highlight>
            </a:endParaRPr>
          </a:p>
        </p:txBody>
      </p:sp>
      <p:sp>
        <p:nvSpPr>
          <p:cNvPr id="377" name="Google Shape;377;p46"/>
          <p:cNvSpPr txBox="1"/>
          <p:nvPr>
            <p:ph type="title"/>
          </p:nvPr>
        </p:nvSpPr>
        <p:spPr>
          <a:xfrm>
            <a:off x="4781550" y="1885152"/>
            <a:ext cx="3309900" cy="60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100"/>
              <a:t>learning_rate=0.05</a:t>
            </a:r>
            <a:endParaRPr sz="2100"/>
          </a:p>
          <a:p>
            <a:pPr indent="0" lvl="0" marL="0" rtl="0" algn="ctr">
              <a:spcBef>
                <a:spcPts val="0"/>
              </a:spcBef>
              <a:spcAft>
                <a:spcPts val="0"/>
              </a:spcAft>
              <a:buSzPts val="990"/>
              <a:buNone/>
            </a:pPr>
            <a:r>
              <a:t/>
            </a:r>
            <a:endParaRPr sz="21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7"/>
          <p:cNvSpPr txBox="1"/>
          <p:nvPr>
            <p:ph type="title"/>
          </p:nvPr>
        </p:nvSpPr>
        <p:spPr>
          <a:xfrm>
            <a:off x="819150" y="388400"/>
            <a:ext cx="7505700" cy="605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Grid search</a:t>
            </a:r>
            <a:endParaRPr/>
          </a:p>
        </p:txBody>
      </p:sp>
      <p:sp>
        <p:nvSpPr>
          <p:cNvPr id="383" name="Google Shape;383;p47"/>
          <p:cNvSpPr txBox="1"/>
          <p:nvPr>
            <p:ph idx="1" type="body"/>
          </p:nvPr>
        </p:nvSpPr>
        <p:spPr>
          <a:xfrm>
            <a:off x="819150" y="995525"/>
            <a:ext cx="7505700" cy="138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50">
                <a:solidFill>
                  <a:srgbClr val="000000"/>
                </a:solidFill>
                <a:highlight>
                  <a:srgbClr val="FFFFFF"/>
                </a:highlight>
                <a:latin typeface="Arial"/>
                <a:ea typeface="Arial"/>
                <a:cs typeface="Arial"/>
                <a:sym typeface="Arial"/>
              </a:rPr>
              <a:t>Grid search </a:t>
            </a:r>
            <a:r>
              <a:rPr lang="en" sz="1050">
                <a:solidFill>
                  <a:srgbClr val="000000"/>
                </a:solidFill>
                <a:highlight>
                  <a:srgbClr val="FFFFFF"/>
                </a:highlight>
                <a:latin typeface="Arial"/>
                <a:ea typeface="Arial"/>
                <a:cs typeface="Arial"/>
                <a:sym typeface="Arial"/>
              </a:rPr>
              <a:t>is a tuning technique that attempts to compute the optimum values of hyperparameters. It is an exhaustive search that is performed on the specific parameter values of a model.</a:t>
            </a:r>
            <a:endParaRPr sz="1050">
              <a:solidFill>
                <a:srgbClr val="000000"/>
              </a:solidFill>
              <a:highlight>
                <a:srgbClr val="FFFFFF"/>
              </a:highlight>
              <a:latin typeface="Arial"/>
              <a:ea typeface="Arial"/>
              <a:cs typeface="Arial"/>
              <a:sym typeface="Arial"/>
            </a:endParaRPr>
          </a:p>
          <a:p>
            <a:pPr indent="0" lvl="0" marL="0" rtl="0" algn="l">
              <a:spcBef>
                <a:spcPts val="1200"/>
              </a:spcBef>
              <a:spcAft>
                <a:spcPts val="0"/>
              </a:spcAft>
              <a:buNone/>
            </a:pPr>
            <a:r>
              <a:rPr b="1" lang="en" sz="1050">
                <a:solidFill>
                  <a:srgbClr val="000000"/>
                </a:solidFill>
                <a:highlight>
                  <a:srgbClr val="FFFFFF"/>
                </a:highlight>
                <a:latin typeface="Arial"/>
                <a:ea typeface="Arial"/>
                <a:cs typeface="Arial"/>
                <a:sym typeface="Arial"/>
              </a:rPr>
              <a:t>Max_depth</a:t>
            </a:r>
            <a:r>
              <a:rPr lang="en" sz="1050">
                <a:solidFill>
                  <a:srgbClr val="000000"/>
                </a:solidFill>
                <a:highlight>
                  <a:srgbClr val="FFFFFF"/>
                </a:highlight>
                <a:latin typeface="Arial"/>
                <a:ea typeface="Arial"/>
                <a:cs typeface="Arial"/>
                <a:sym typeface="Arial"/>
              </a:rPr>
              <a:t>: maximum depth of a tree. Increasing this value will make the model more complex and more likely to overfit. Training a deep tree significantly affects memory usage.</a:t>
            </a:r>
            <a:endParaRPr sz="1050">
              <a:solidFill>
                <a:srgbClr val="000000"/>
              </a:solidFill>
              <a:highlight>
                <a:srgbClr val="FFFFFF"/>
              </a:highlight>
              <a:latin typeface="Arial"/>
              <a:ea typeface="Arial"/>
              <a:cs typeface="Arial"/>
              <a:sym typeface="Arial"/>
            </a:endParaRPr>
          </a:p>
          <a:p>
            <a:pPr indent="0" lvl="0" marL="0" rtl="0" algn="l">
              <a:spcBef>
                <a:spcPts val="1200"/>
              </a:spcBef>
              <a:spcAft>
                <a:spcPts val="0"/>
              </a:spcAft>
              <a:buNone/>
            </a:pPr>
            <a:r>
              <a:rPr b="1" lang="en" sz="1050">
                <a:solidFill>
                  <a:srgbClr val="000000"/>
                </a:solidFill>
                <a:highlight>
                  <a:srgbClr val="FFFFFF"/>
                </a:highlight>
                <a:latin typeface="Arial"/>
                <a:ea typeface="Arial"/>
                <a:cs typeface="Arial"/>
                <a:sym typeface="Arial"/>
              </a:rPr>
              <a:t>Entropy</a:t>
            </a:r>
            <a:r>
              <a:rPr lang="en" sz="1050">
                <a:solidFill>
                  <a:srgbClr val="000000"/>
                </a:solidFill>
                <a:highlight>
                  <a:srgbClr val="FFFFFF"/>
                </a:highlight>
                <a:latin typeface="Arial"/>
                <a:ea typeface="Arial"/>
                <a:cs typeface="Arial"/>
                <a:sym typeface="Arial"/>
              </a:rPr>
              <a:t> is a measure of impurity in the data. </a:t>
            </a:r>
            <a:r>
              <a:rPr b="1" lang="en" sz="1050">
                <a:solidFill>
                  <a:srgbClr val="000000"/>
                </a:solidFill>
                <a:highlight>
                  <a:srgbClr val="FFFFFF"/>
                </a:highlight>
                <a:latin typeface="Arial"/>
                <a:ea typeface="Arial"/>
                <a:cs typeface="Arial"/>
                <a:sym typeface="Arial"/>
              </a:rPr>
              <a:t>Gini</a:t>
            </a:r>
            <a:r>
              <a:rPr lang="en" sz="1050">
                <a:solidFill>
                  <a:srgbClr val="000000"/>
                </a:solidFill>
                <a:highlight>
                  <a:srgbClr val="FFFFFF"/>
                </a:highlight>
                <a:latin typeface="Arial"/>
                <a:ea typeface="Arial"/>
                <a:cs typeface="Arial"/>
                <a:sym typeface="Arial"/>
              </a:rPr>
              <a:t> a measure of </a:t>
            </a:r>
            <a:r>
              <a:rPr lang="en" sz="1050">
                <a:solidFill>
                  <a:srgbClr val="000000"/>
                </a:solidFill>
                <a:highlight>
                  <a:srgbClr val="FFFFFF"/>
                </a:highlight>
                <a:latin typeface="Arial"/>
                <a:ea typeface="Arial"/>
                <a:cs typeface="Arial"/>
                <a:sym typeface="Arial"/>
              </a:rPr>
              <a:t>misclassification</a:t>
            </a:r>
            <a:r>
              <a:rPr lang="en" sz="1050">
                <a:solidFill>
                  <a:srgbClr val="000000"/>
                </a:solidFill>
                <a:highlight>
                  <a:srgbClr val="FFFFFF"/>
                </a:highlight>
                <a:latin typeface="Arial"/>
                <a:ea typeface="Arial"/>
                <a:cs typeface="Arial"/>
                <a:sym typeface="Arial"/>
              </a:rPr>
              <a:t>. They are similar but gini calculates faster.</a:t>
            </a:r>
            <a:endParaRPr sz="1050">
              <a:solidFill>
                <a:srgbClr val="000000"/>
              </a:solidFill>
              <a:highlight>
                <a:srgbClr val="FFFFFF"/>
              </a:highlight>
              <a:latin typeface="Arial"/>
              <a:ea typeface="Arial"/>
              <a:cs typeface="Arial"/>
              <a:sym typeface="Arial"/>
            </a:endParaRPr>
          </a:p>
          <a:p>
            <a:pPr indent="0" lvl="0" marL="0" rtl="0" algn="l">
              <a:spcBef>
                <a:spcPts val="1200"/>
              </a:spcBef>
              <a:spcAft>
                <a:spcPts val="1200"/>
              </a:spcAft>
              <a:buNone/>
            </a:pPr>
            <a:r>
              <a:t/>
            </a:r>
            <a:endParaRPr sz="1050">
              <a:solidFill>
                <a:srgbClr val="000000"/>
              </a:solidFill>
              <a:highlight>
                <a:srgbClr val="FFFFFF"/>
              </a:highlight>
              <a:latin typeface="Arial"/>
              <a:ea typeface="Arial"/>
              <a:cs typeface="Arial"/>
              <a:sym typeface="Arial"/>
            </a:endParaRPr>
          </a:p>
        </p:txBody>
      </p:sp>
      <p:sp>
        <p:nvSpPr>
          <p:cNvPr id="384" name="Google Shape;384;p47"/>
          <p:cNvSpPr txBox="1"/>
          <p:nvPr>
            <p:ph type="title"/>
          </p:nvPr>
        </p:nvSpPr>
        <p:spPr>
          <a:xfrm>
            <a:off x="345975" y="2590350"/>
            <a:ext cx="4085400" cy="6051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en" sz="1200"/>
              <a:t>early_stopping_rounds: range (5, 50, 5) ⇒ </a:t>
            </a:r>
            <a:r>
              <a:rPr b="1" lang="en" sz="1200"/>
              <a:t>5</a:t>
            </a:r>
            <a:endParaRPr b="1" sz="1200"/>
          </a:p>
          <a:p>
            <a:pPr indent="-304800" lvl="0" marL="457200" rtl="0" algn="l">
              <a:lnSpc>
                <a:spcPct val="150000"/>
              </a:lnSpc>
              <a:spcBef>
                <a:spcPts val="0"/>
              </a:spcBef>
              <a:spcAft>
                <a:spcPts val="0"/>
              </a:spcAft>
              <a:buSzPts val="1200"/>
              <a:buChar char="●"/>
            </a:pPr>
            <a:r>
              <a:rPr lang="en" sz="1200"/>
              <a:t>max_depth:</a:t>
            </a:r>
            <a:r>
              <a:rPr lang="en" sz="1200"/>
              <a:t> range (2,10,1) </a:t>
            </a:r>
            <a:r>
              <a:rPr lang="en" sz="1200"/>
              <a:t>⇒ </a:t>
            </a:r>
            <a:r>
              <a:rPr b="1" lang="en" sz="1200"/>
              <a:t>4</a:t>
            </a:r>
            <a:endParaRPr sz="1200"/>
          </a:p>
          <a:p>
            <a:pPr indent="-304800" lvl="0" marL="457200" rtl="0" algn="l">
              <a:lnSpc>
                <a:spcPct val="150000"/>
              </a:lnSpc>
              <a:spcBef>
                <a:spcPts val="0"/>
              </a:spcBef>
              <a:spcAft>
                <a:spcPts val="0"/>
              </a:spcAft>
              <a:buSzPts val="1200"/>
              <a:buChar char="●"/>
            </a:pPr>
            <a:r>
              <a:rPr lang="en" sz="1200"/>
              <a:t>criterion:</a:t>
            </a:r>
            <a:r>
              <a:rPr lang="en" sz="1200"/>
              <a:t> ['entropy', 'gini'] </a:t>
            </a:r>
            <a:r>
              <a:rPr lang="en" sz="1200"/>
              <a:t>⇒ </a:t>
            </a:r>
            <a:r>
              <a:rPr b="1" lang="en" sz="1200"/>
              <a:t>entropy</a:t>
            </a:r>
            <a:endParaRPr sz="1200"/>
          </a:p>
          <a:p>
            <a:pPr indent="-304800" lvl="0" marL="457200" rtl="0" algn="l">
              <a:lnSpc>
                <a:spcPct val="150000"/>
              </a:lnSpc>
              <a:spcBef>
                <a:spcPts val="0"/>
              </a:spcBef>
              <a:spcAft>
                <a:spcPts val="0"/>
              </a:spcAft>
              <a:buSzPts val="1200"/>
              <a:buChar char="●"/>
            </a:pPr>
            <a:r>
              <a:rPr lang="en" sz="1200"/>
              <a:t>n_estimators: range (100, 1000, 100) </a:t>
            </a:r>
            <a:r>
              <a:rPr lang="en" sz="1200"/>
              <a:t>⇒ </a:t>
            </a:r>
            <a:r>
              <a:rPr b="1" lang="en" sz="1200"/>
              <a:t>100</a:t>
            </a:r>
            <a:endParaRPr sz="1200"/>
          </a:p>
          <a:p>
            <a:pPr indent="-304800" lvl="0" marL="457200" rtl="0" algn="l">
              <a:lnSpc>
                <a:spcPct val="150000"/>
              </a:lnSpc>
              <a:spcBef>
                <a:spcPts val="0"/>
              </a:spcBef>
              <a:spcAft>
                <a:spcPts val="0"/>
              </a:spcAft>
              <a:buSzPts val="1200"/>
              <a:buChar char="●"/>
            </a:pPr>
            <a:r>
              <a:rPr lang="en" sz="1200"/>
              <a:t> </a:t>
            </a:r>
            <a:r>
              <a:rPr lang="en" sz="1200"/>
              <a:t>learning_rate: range (0.05, 0.55, 0.1) </a:t>
            </a:r>
            <a:r>
              <a:rPr lang="en" sz="1200"/>
              <a:t>⇒ </a:t>
            </a:r>
            <a:r>
              <a:rPr b="1" lang="en" sz="1200"/>
              <a:t>0.25</a:t>
            </a:r>
            <a:endParaRPr sz="1200"/>
          </a:p>
        </p:txBody>
      </p:sp>
      <p:sp>
        <p:nvSpPr>
          <p:cNvPr id="385" name="Google Shape;385;p47"/>
          <p:cNvSpPr txBox="1"/>
          <p:nvPr/>
        </p:nvSpPr>
        <p:spPr>
          <a:xfrm>
            <a:off x="5252142" y="3559092"/>
            <a:ext cx="2626500" cy="109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50">
                <a:highlight>
                  <a:srgbClr val="FFFFFF"/>
                </a:highlight>
              </a:rPr>
              <a:t>Mean squared error:</a:t>
            </a:r>
            <a:endParaRPr b="1" sz="1550">
              <a:highlight>
                <a:srgbClr val="FFFFFF"/>
              </a:highlight>
            </a:endParaRPr>
          </a:p>
          <a:p>
            <a:pPr indent="0" lvl="0" marL="0" rtl="0" algn="l">
              <a:lnSpc>
                <a:spcPct val="115000"/>
              </a:lnSpc>
              <a:spcBef>
                <a:spcPts val="0"/>
              </a:spcBef>
              <a:spcAft>
                <a:spcPts val="0"/>
              </a:spcAft>
              <a:buNone/>
            </a:pPr>
            <a:r>
              <a:rPr b="1" lang="en" sz="1550">
                <a:highlight>
                  <a:srgbClr val="FFFFFF"/>
                </a:highlight>
              </a:rPr>
              <a:t>0.2779</a:t>
            </a:r>
            <a:endParaRPr b="1" sz="2050">
              <a:highlight>
                <a:srgbClr val="FFFFFF"/>
              </a:highlight>
            </a:endParaRPr>
          </a:p>
          <a:p>
            <a:pPr indent="0" lvl="0" marL="0" rtl="0" algn="l">
              <a:spcBef>
                <a:spcPts val="0"/>
              </a:spcBef>
              <a:spcAft>
                <a:spcPts val="0"/>
              </a:spcAft>
              <a:buNone/>
            </a:pPr>
            <a:r>
              <a:t/>
            </a:r>
            <a:endParaRPr b="1" sz="1550">
              <a:highlight>
                <a:srgbClr val="FFFFFF"/>
              </a:highlight>
            </a:endParaRPr>
          </a:p>
          <a:p>
            <a:pPr indent="0" lvl="0" marL="0" rtl="0" algn="l">
              <a:lnSpc>
                <a:spcPct val="115000"/>
              </a:lnSpc>
              <a:spcBef>
                <a:spcPts val="0"/>
              </a:spcBef>
              <a:spcAft>
                <a:spcPts val="0"/>
              </a:spcAft>
              <a:buNone/>
            </a:pPr>
            <a:r>
              <a:t/>
            </a:r>
            <a:endParaRPr sz="1050">
              <a:highlight>
                <a:srgbClr val="FFFFFF"/>
              </a:highlight>
            </a:endParaRPr>
          </a:p>
        </p:txBody>
      </p:sp>
      <p:sp>
        <p:nvSpPr>
          <p:cNvPr id="386" name="Google Shape;386;p47"/>
          <p:cNvSpPr txBox="1"/>
          <p:nvPr/>
        </p:nvSpPr>
        <p:spPr>
          <a:xfrm>
            <a:off x="5248725" y="2571828"/>
            <a:ext cx="2626500" cy="113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50">
                <a:highlight>
                  <a:srgbClr val="FFFFFF"/>
                </a:highlight>
              </a:rPr>
              <a:t>Mean absolute error:</a:t>
            </a:r>
            <a:endParaRPr b="1" sz="1550">
              <a:highlight>
                <a:srgbClr val="FFFFFF"/>
              </a:highlight>
            </a:endParaRPr>
          </a:p>
          <a:p>
            <a:pPr indent="0" lvl="0" marL="0" rtl="0" algn="l">
              <a:lnSpc>
                <a:spcPct val="115000"/>
              </a:lnSpc>
              <a:spcBef>
                <a:spcPts val="0"/>
              </a:spcBef>
              <a:spcAft>
                <a:spcPts val="0"/>
              </a:spcAft>
              <a:buNone/>
            </a:pPr>
            <a:r>
              <a:rPr b="1" lang="en" sz="1550">
                <a:highlight>
                  <a:srgbClr val="FFFFFF"/>
                </a:highlight>
              </a:rPr>
              <a:t>0.1341</a:t>
            </a:r>
            <a:endParaRPr b="1" sz="1550">
              <a:highlight>
                <a:srgbClr val="FFFFFF"/>
              </a:highlight>
            </a:endParaRPr>
          </a:p>
          <a:p>
            <a:pPr indent="0" lvl="0" marL="0" rtl="0" algn="l">
              <a:lnSpc>
                <a:spcPct val="115000"/>
              </a:lnSpc>
              <a:spcBef>
                <a:spcPts val="0"/>
              </a:spcBef>
              <a:spcAft>
                <a:spcPts val="0"/>
              </a:spcAft>
              <a:buNone/>
            </a:pPr>
            <a:r>
              <a:t/>
            </a:r>
            <a:endParaRPr b="1" sz="1550">
              <a:highlight>
                <a:srgbClr val="FFFFFF"/>
              </a:highlight>
            </a:endParaRPr>
          </a:p>
          <a:p>
            <a:pPr indent="0" lvl="0" marL="0" rtl="0" algn="l">
              <a:lnSpc>
                <a:spcPct val="115000"/>
              </a:lnSpc>
              <a:spcBef>
                <a:spcPts val="0"/>
              </a:spcBef>
              <a:spcAft>
                <a:spcPts val="0"/>
              </a:spcAft>
              <a:buNone/>
            </a:pPr>
            <a:r>
              <a:t/>
            </a:r>
            <a:endParaRPr sz="1050">
              <a:highlight>
                <a:srgbClr val="FFFFFF"/>
              </a:high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8"/>
          <p:cNvSpPr txBox="1"/>
          <p:nvPr>
            <p:ph type="title"/>
          </p:nvPr>
        </p:nvSpPr>
        <p:spPr>
          <a:xfrm>
            <a:off x="819150" y="388400"/>
            <a:ext cx="7505700" cy="605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Comparing errors</a:t>
            </a:r>
            <a:endParaRPr/>
          </a:p>
        </p:txBody>
      </p:sp>
      <p:graphicFrame>
        <p:nvGraphicFramePr>
          <p:cNvPr id="392" name="Google Shape;392;p48"/>
          <p:cNvGraphicFramePr/>
          <p:nvPr/>
        </p:nvGraphicFramePr>
        <p:xfrm>
          <a:off x="851275" y="993500"/>
          <a:ext cx="3000000" cy="3000000"/>
        </p:xfrm>
        <a:graphic>
          <a:graphicData uri="http://schemas.openxmlformats.org/drawingml/2006/table">
            <a:tbl>
              <a:tblPr>
                <a:noFill/>
                <a:tableStyleId>{850EFFAB-EBB0-4EC1-A05D-031E4741EF71}</a:tableStyleId>
              </a:tblPr>
              <a:tblGrid>
                <a:gridCol w="3877850"/>
                <a:gridCol w="1225325"/>
                <a:gridCol w="1339300"/>
              </a:tblGrid>
              <a:tr h="492875">
                <a:tc>
                  <a:txBody>
                    <a:bodyPr/>
                    <a:lstStyle/>
                    <a:p>
                      <a:pPr indent="0" lvl="0" marL="0" rtl="0" algn="ctr">
                        <a:lnSpc>
                          <a:spcPct val="115000"/>
                        </a:lnSpc>
                        <a:spcBef>
                          <a:spcPts val="0"/>
                        </a:spcBef>
                        <a:spcAft>
                          <a:spcPts val="0"/>
                        </a:spcAft>
                        <a:buNone/>
                      </a:pPr>
                      <a:r>
                        <a:rPr b="1" lang="en" sz="1200"/>
                        <a:t>Parameters</a:t>
                      </a:r>
                      <a:endParaRPr b="1" sz="12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t>Mean Squared Error</a:t>
                      </a:r>
                      <a:endParaRPr b="1" sz="12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t>Mean Absolute Error</a:t>
                      </a:r>
                      <a:endParaRPr b="1" sz="12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814875">
                <a:tc>
                  <a:txBody>
                    <a:bodyPr/>
                    <a:lstStyle/>
                    <a:p>
                      <a:pPr indent="0" lvl="0" marL="0" rtl="0" algn="l">
                        <a:lnSpc>
                          <a:spcPct val="115000"/>
                        </a:lnSpc>
                        <a:spcBef>
                          <a:spcPts val="0"/>
                        </a:spcBef>
                        <a:spcAft>
                          <a:spcPts val="0"/>
                        </a:spcAft>
                        <a:buNone/>
                      </a:pPr>
                      <a:r>
                        <a:rPr lang="en" sz="1000"/>
                        <a:t>(grid search); n_estimators=100, early_stopping_rounds=5, learning_rate=0.25, max_depth=4, criterion='entropy'</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0.1341</a:t>
                      </a:r>
                      <a:endParaRPr sz="11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100"/>
                        <a:t>0.2779</a:t>
                      </a:r>
                      <a:endParaRPr sz="11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91025">
                <a:tc>
                  <a:txBody>
                    <a:bodyPr/>
                    <a:lstStyle/>
                    <a:p>
                      <a:pPr indent="0" lvl="0" marL="0" rtl="0" algn="l">
                        <a:lnSpc>
                          <a:spcPct val="115000"/>
                        </a:lnSpc>
                        <a:spcBef>
                          <a:spcPts val="0"/>
                        </a:spcBef>
                        <a:spcAft>
                          <a:spcPts val="0"/>
                        </a:spcAft>
                        <a:buNone/>
                      </a:pPr>
                      <a:r>
                        <a:rPr lang="en" sz="1000"/>
                        <a:t>n_estimators=1000, early_stopping_rounds=5</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0.1373</a:t>
                      </a:r>
                      <a:endParaRPr sz="11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100"/>
                        <a:t>0.2819</a:t>
                      </a:r>
                      <a:endParaRPr sz="11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91025">
                <a:tc>
                  <a:txBody>
                    <a:bodyPr/>
                    <a:lstStyle/>
                    <a:p>
                      <a:pPr indent="0" lvl="0" marL="0" rtl="0" algn="l">
                        <a:lnSpc>
                          <a:spcPct val="115000"/>
                        </a:lnSpc>
                        <a:spcBef>
                          <a:spcPts val="0"/>
                        </a:spcBef>
                        <a:spcAft>
                          <a:spcPts val="0"/>
                        </a:spcAft>
                        <a:buNone/>
                      </a:pPr>
                      <a:r>
                        <a:rPr lang="en" sz="1000"/>
                        <a:t>n_estimators=1000, early_stopping_rounds=50</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0.1373</a:t>
                      </a:r>
                      <a:endParaRPr sz="11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100"/>
                        <a:t>0.2819</a:t>
                      </a:r>
                      <a:endParaRPr sz="11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421975">
                <a:tc>
                  <a:txBody>
                    <a:bodyPr/>
                    <a:lstStyle/>
                    <a:p>
                      <a:pPr indent="0" lvl="0" marL="0" rtl="0" algn="l">
                        <a:lnSpc>
                          <a:spcPct val="115000"/>
                        </a:lnSpc>
                        <a:spcBef>
                          <a:spcPts val="0"/>
                        </a:spcBef>
                        <a:spcAft>
                          <a:spcPts val="0"/>
                        </a:spcAft>
                        <a:buNone/>
                      </a:pPr>
                      <a:r>
                        <a:rPr lang="en" sz="1000"/>
                        <a:t>n_estimators=1000, early_stopping_rounds=5, learning_rate=0.05</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0.1380</a:t>
                      </a:r>
                      <a:endParaRPr sz="11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100"/>
                        <a:t>0.2835</a:t>
                      </a:r>
                      <a:endParaRPr sz="11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421975">
                <a:tc>
                  <a:txBody>
                    <a:bodyPr/>
                    <a:lstStyle/>
                    <a:p>
                      <a:pPr indent="0" lvl="0" marL="0" rtl="0" algn="l">
                        <a:lnSpc>
                          <a:spcPct val="115000"/>
                        </a:lnSpc>
                        <a:spcBef>
                          <a:spcPts val="0"/>
                        </a:spcBef>
                        <a:spcAft>
                          <a:spcPts val="0"/>
                        </a:spcAft>
                        <a:buNone/>
                      </a:pPr>
                      <a:r>
                        <a:rPr lang="en" sz="1000"/>
                        <a:t>n_estimators=1000, early_stopping_rounds=5, learning_rate=0.5</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0.2221</a:t>
                      </a:r>
                      <a:endParaRPr sz="11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100"/>
                        <a:t>0.3491</a:t>
                      </a:r>
                      <a:endParaRPr sz="11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54925">
                <a:tc>
                  <a:txBody>
                    <a:bodyPr/>
                    <a:lstStyle/>
                    <a:p>
                      <a:pPr indent="0" lvl="0" marL="0" rtl="0" algn="l">
                        <a:lnSpc>
                          <a:spcPct val="115000"/>
                        </a:lnSpc>
                        <a:spcBef>
                          <a:spcPts val="0"/>
                        </a:spcBef>
                        <a:spcAft>
                          <a:spcPts val="0"/>
                        </a:spcAft>
                        <a:buNone/>
                      </a:pPr>
                      <a:r>
                        <a:rPr lang="en" sz="1000"/>
                        <a:t>n_estimators=1000</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0.2386</a:t>
                      </a:r>
                      <a:endParaRPr sz="11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100"/>
                        <a:t>0.3709</a:t>
                      </a:r>
                      <a:endParaRPr sz="11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03950">
                <a:tc>
                  <a:txBody>
                    <a:bodyPr/>
                    <a:lstStyle/>
                    <a:p>
                      <a:pPr indent="0" lvl="0" marL="0" rtl="0" algn="l">
                        <a:lnSpc>
                          <a:spcPct val="115000"/>
                        </a:lnSpc>
                        <a:spcBef>
                          <a:spcPts val="0"/>
                        </a:spcBef>
                        <a:spcAft>
                          <a:spcPts val="0"/>
                        </a:spcAft>
                        <a:buNone/>
                      </a:pPr>
                      <a:r>
                        <a:rPr lang="en" sz="1000"/>
                        <a:t>n_estimators=100</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0.2389</a:t>
                      </a:r>
                      <a:endParaRPr sz="11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100"/>
                        <a:t>0.3712</a:t>
                      </a:r>
                      <a:endParaRPr sz="11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03950">
                <a:tc>
                  <a:txBody>
                    <a:bodyPr/>
                    <a:lstStyle/>
                    <a:p>
                      <a:pPr indent="0" lvl="0" marL="0" rtl="0" algn="l">
                        <a:lnSpc>
                          <a:spcPct val="115000"/>
                        </a:lnSpc>
                        <a:spcBef>
                          <a:spcPts val="0"/>
                        </a:spcBef>
                        <a:spcAft>
                          <a:spcPts val="0"/>
                        </a:spcAft>
                        <a:buNone/>
                      </a:pPr>
                      <a:r>
                        <a:rPr lang="en" sz="1000"/>
                        <a:t>no parameters</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0.2389</a:t>
                      </a:r>
                      <a:endParaRPr sz="11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100"/>
                        <a:t>0.3712</a:t>
                      </a:r>
                      <a:endParaRPr sz="11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03950">
                <a:tc>
                  <a:txBody>
                    <a:bodyPr/>
                    <a:lstStyle/>
                    <a:p>
                      <a:pPr indent="0" lvl="0" marL="0" rtl="0" algn="l">
                        <a:lnSpc>
                          <a:spcPct val="115000"/>
                        </a:lnSpc>
                        <a:spcBef>
                          <a:spcPts val="0"/>
                        </a:spcBef>
                        <a:spcAft>
                          <a:spcPts val="0"/>
                        </a:spcAft>
                        <a:buNone/>
                      </a:pPr>
                      <a:r>
                        <a:rPr lang="en" sz="1000"/>
                        <a:t>no parameters, no weather</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0.7634</a:t>
                      </a:r>
                      <a:endParaRPr sz="11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100"/>
                        <a:t>0.6209</a:t>
                      </a:r>
                      <a:endParaRPr sz="11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9"/>
          <p:cNvSpPr txBox="1"/>
          <p:nvPr>
            <p:ph type="title"/>
          </p:nvPr>
        </p:nvSpPr>
        <p:spPr>
          <a:xfrm>
            <a:off x="819150" y="388400"/>
            <a:ext cx="7505700" cy="605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Errors per month and weekday</a:t>
            </a:r>
            <a:endParaRPr/>
          </a:p>
        </p:txBody>
      </p:sp>
      <p:pic>
        <p:nvPicPr>
          <p:cNvPr id="398" name="Google Shape;398;p49"/>
          <p:cNvPicPr preferRelativeResize="0"/>
          <p:nvPr/>
        </p:nvPicPr>
        <p:blipFill>
          <a:blip r:embed="rId3">
            <a:alphaModFix/>
          </a:blip>
          <a:stretch>
            <a:fillRect/>
          </a:stretch>
        </p:blipFill>
        <p:spPr>
          <a:xfrm>
            <a:off x="4712875" y="1145900"/>
            <a:ext cx="4133850" cy="2562225"/>
          </a:xfrm>
          <a:prstGeom prst="rect">
            <a:avLst/>
          </a:prstGeom>
          <a:noFill/>
          <a:ln>
            <a:noFill/>
          </a:ln>
        </p:spPr>
      </p:pic>
      <p:pic>
        <p:nvPicPr>
          <p:cNvPr id="399" name="Google Shape;399;p49"/>
          <p:cNvPicPr preferRelativeResize="0"/>
          <p:nvPr/>
        </p:nvPicPr>
        <p:blipFill>
          <a:blip r:embed="rId4">
            <a:alphaModFix/>
          </a:blip>
          <a:stretch>
            <a:fillRect/>
          </a:stretch>
        </p:blipFill>
        <p:spPr>
          <a:xfrm>
            <a:off x="457200" y="1117283"/>
            <a:ext cx="3943350" cy="2543175"/>
          </a:xfrm>
          <a:prstGeom prst="rect">
            <a:avLst/>
          </a:prstGeom>
          <a:noFill/>
          <a:ln>
            <a:noFill/>
          </a:ln>
        </p:spPr>
      </p:pic>
      <p:sp>
        <p:nvSpPr>
          <p:cNvPr id="400" name="Google Shape;400;p49"/>
          <p:cNvSpPr txBox="1"/>
          <p:nvPr/>
        </p:nvSpPr>
        <p:spPr>
          <a:xfrm>
            <a:off x="1372350" y="3979875"/>
            <a:ext cx="63993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450">
                <a:highlight>
                  <a:srgbClr val="FFFFFF"/>
                </a:highlight>
              </a:rPr>
              <a:t>Months and days of week with higher </a:t>
            </a:r>
            <a:r>
              <a:rPr lang="en" sz="1450">
                <a:highlight>
                  <a:srgbClr val="FFFFFF"/>
                </a:highlight>
              </a:rPr>
              <a:t>standard</a:t>
            </a:r>
            <a:r>
              <a:rPr lang="en" sz="1450">
                <a:highlight>
                  <a:srgbClr val="FFFFFF"/>
                </a:highlight>
              </a:rPr>
              <a:t> deviation in data have a higher mean squared error.</a:t>
            </a:r>
            <a:endParaRPr sz="145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0"/>
          <p:cNvSpPr txBox="1"/>
          <p:nvPr>
            <p:ph type="title"/>
          </p:nvPr>
        </p:nvSpPr>
        <p:spPr>
          <a:xfrm>
            <a:off x="819150" y="388400"/>
            <a:ext cx="7505700" cy="605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Graph of predictions</a:t>
            </a:r>
            <a:endParaRPr/>
          </a:p>
        </p:txBody>
      </p:sp>
      <p:pic>
        <p:nvPicPr>
          <p:cNvPr id="406" name="Google Shape;406;p50"/>
          <p:cNvPicPr preferRelativeResize="0"/>
          <p:nvPr/>
        </p:nvPicPr>
        <p:blipFill>
          <a:blip r:embed="rId3">
            <a:alphaModFix/>
          </a:blip>
          <a:stretch>
            <a:fillRect/>
          </a:stretch>
        </p:blipFill>
        <p:spPr>
          <a:xfrm>
            <a:off x="319075" y="967525"/>
            <a:ext cx="8505825" cy="3124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1"/>
          <p:cNvSpPr txBox="1"/>
          <p:nvPr>
            <p:ph type="title"/>
          </p:nvPr>
        </p:nvSpPr>
        <p:spPr>
          <a:xfrm>
            <a:off x="819150" y="388400"/>
            <a:ext cx="7505700" cy="605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does this all mean?</a:t>
            </a:r>
            <a:endParaRPr/>
          </a:p>
        </p:txBody>
      </p:sp>
      <p:sp>
        <p:nvSpPr>
          <p:cNvPr id="412" name="Google Shape;412;p51"/>
          <p:cNvSpPr txBox="1"/>
          <p:nvPr/>
        </p:nvSpPr>
        <p:spPr>
          <a:xfrm>
            <a:off x="3258750" y="1253736"/>
            <a:ext cx="2626500" cy="697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550">
                <a:highlight>
                  <a:srgbClr val="FFFFFF"/>
                </a:highlight>
              </a:rPr>
              <a:t>Average payment per household: £548.07</a:t>
            </a:r>
            <a:endParaRPr sz="1050">
              <a:highlight>
                <a:srgbClr val="FFFFFF"/>
              </a:highlight>
            </a:endParaRPr>
          </a:p>
        </p:txBody>
      </p:sp>
      <p:sp>
        <p:nvSpPr>
          <p:cNvPr id="413" name="Google Shape;413;p51"/>
          <p:cNvSpPr/>
          <p:nvPr/>
        </p:nvSpPr>
        <p:spPr>
          <a:xfrm rot="8868678">
            <a:off x="2563338" y="2368353"/>
            <a:ext cx="1610071" cy="463359"/>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1"/>
          <p:cNvSpPr/>
          <p:nvPr/>
        </p:nvSpPr>
        <p:spPr>
          <a:xfrm flipH="1" rot="-8568847">
            <a:off x="4991552" y="2435426"/>
            <a:ext cx="1610184" cy="463567"/>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1"/>
          <p:cNvSpPr txBox="1"/>
          <p:nvPr/>
        </p:nvSpPr>
        <p:spPr>
          <a:xfrm>
            <a:off x="1346700" y="3248836"/>
            <a:ext cx="2626500" cy="423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550">
                <a:highlight>
                  <a:srgbClr val="FFFFFF"/>
                </a:highlight>
              </a:rPr>
              <a:t>Worst model</a:t>
            </a:r>
            <a:r>
              <a:rPr b="1" lang="en" sz="1550">
                <a:highlight>
                  <a:srgbClr val="FFFFFF"/>
                </a:highlight>
              </a:rPr>
              <a:t>: </a:t>
            </a:r>
            <a:r>
              <a:rPr b="1" lang="en" sz="1550">
                <a:highlight>
                  <a:schemeClr val="dk1"/>
                </a:highlight>
              </a:rPr>
              <a:t>£558.75</a:t>
            </a:r>
            <a:endParaRPr sz="1050">
              <a:highlight>
                <a:srgbClr val="FFFFFF"/>
              </a:highlight>
            </a:endParaRPr>
          </a:p>
        </p:txBody>
      </p:sp>
      <p:sp>
        <p:nvSpPr>
          <p:cNvPr id="416" name="Google Shape;416;p51"/>
          <p:cNvSpPr txBox="1"/>
          <p:nvPr/>
        </p:nvSpPr>
        <p:spPr>
          <a:xfrm>
            <a:off x="5072200" y="3247128"/>
            <a:ext cx="2626500" cy="423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550">
                <a:highlight>
                  <a:srgbClr val="FFFFFF"/>
                </a:highlight>
              </a:rPr>
              <a:t>Best Model</a:t>
            </a:r>
            <a:r>
              <a:rPr b="1" lang="en" sz="1550">
                <a:highlight>
                  <a:srgbClr val="FFFFFF"/>
                </a:highlight>
              </a:rPr>
              <a:t>: </a:t>
            </a:r>
            <a:r>
              <a:rPr b="1" lang="en" sz="1550">
                <a:highlight>
                  <a:schemeClr val="dk1"/>
                </a:highlight>
              </a:rPr>
              <a:t>£547.07</a:t>
            </a:r>
            <a:endParaRPr sz="1050">
              <a:highlight>
                <a:srgbClr val="FFFFFF"/>
              </a:highlight>
            </a:endParaRPr>
          </a:p>
        </p:txBody>
      </p:sp>
      <p:sp>
        <p:nvSpPr>
          <p:cNvPr id="417" name="Google Shape;417;p51"/>
          <p:cNvSpPr txBox="1"/>
          <p:nvPr/>
        </p:nvSpPr>
        <p:spPr>
          <a:xfrm>
            <a:off x="1649075" y="2148461"/>
            <a:ext cx="2626500" cy="423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550">
                <a:highlight>
                  <a:srgbClr val="FFFFFF"/>
                </a:highlight>
              </a:rPr>
              <a:t>+1.95%</a:t>
            </a:r>
            <a:endParaRPr sz="1050">
              <a:highlight>
                <a:srgbClr val="FFFFFF"/>
              </a:highlight>
            </a:endParaRPr>
          </a:p>
        </p:txBody>
      </p:sp>
      <p:sp>
        <p:nvSpPr>
          <p:cNvPr id="418" name="Google Shape;418;p51"/>
          <p:cNvSpPr txBox="1"/>
          <p:nvPr/>
        </p:nvSpPr>
        <p:spPr>
          <a:xfrm>
            <a:off x="4939075" y="2292036"/>
            <a:ext cx="2626500" cy="423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550">
                <a:highlight>
                  <a:srgbClr val="FFFFFF"/>
                </a:highlight>
              </a:rPr>
              <a:t>-0.18%</a:t>
            </a:r>
            <a:endParaRPr sz="1050">
              <a:highlight>
                <a:srgbClr val="FFFFFF"/>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6"/>
          <p:cNvSpPr txBox="1"/>
          <p:nvPr>
            <p:ph type="title"/>
          </p:nvPr>
        </p:nvSpPr>
        <p:spPr>
          <a:xfrm>
            <a:off x="819150" y="388400"/>
            <a:ext cx="7505700" cy="605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Objectives</a:t>
            </a:r>
            <a:endParaRPr/>
          </a:p>
        </p:txBody>
      </p:sp>
      <p:sp>
        <p:nvSpPr>
          <p:cNvPr id="146" name="Google Shape;146;p16"/>
          <p:cNvSpPr txBox="1"/>
          <p:nvPr>
            <p:ph idx="1" type="body"/>
          </p:nvPr>
        </p:nvSpPr>
        <p:spPr>
          <a:xfrm>
            <a:off x="819150" y="1224125"/>
            <a:ext cx="7505700" cy="3062100"/>
          </a:xfrm>
          <a:prstGeom prst="rect">
            <a:avLst/>
          </a:prstGeom>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SzPts val="1400"/>
              <a:buChar char="●"/>
            </a:pPr>
            <a:r>
              <a:rPr lang="en" sz="1400"/>
              <a:t>Explore patterns of energy consumption.</a:t>
            </a:r>
            <a:endParaRPr sz="1400"/>
          </a:p>
          <a:p>
            <a:pPr indent="-317500" lvl="0" marL="457200" rtl="0" algn="l">
              <a:lnSpc>
                <a:spcPct val="150000"/>
              </a:lnSpc>
              <a:spcBef>
                <a:spcPts val="0"/>
              </a:spcBef>
              <a:spcAft>
                <a:spcPts val="0"/>
              </a:spcAft>
              <a:buSzPts val="1400"/>
              <a:buChar char="●"/>
            </a:pPr>
            <a:r>
              <a:rPr lang="en" sz="1400"/>
              <a:t>Explore effects of different weather variables on the energy </a:t>
            </a:r>
            <a:r>
              <a:rPr lang="en" sz="1400"/>
              <a:t>consumption</a:t>
            </a:r>
            <a:r>
              <a:rPr lang="en" sz="1400"/>
              <a:t>.</a:t>
            </a:r>
            <a:endParaRPr sz="1400"/>
          </a:p>
          <a:p>
            <a:pPr indent="-317500" lvl="0" marL="457200" rtl="0" algn="l">
              <a:lnSpc>
                <a:spcPct val="150000"/>
              </a:lnSpc>
              <a:spcBef>
                <a:spcPts val="0"/>
              </a:spcBef>
              <a:spcAft>
                <a:spcPts val="0"/>
              </a:spcAft>
              <a:buSzPts val="1400"/>
              <a:buChar char="●"/>
            </a:pPr>
            <a:r>
              <a:rPr lang="en" sz="1400"/>
              <a:t>Build a model </a:t>
            </a:r>
            <a:r>
              <a:rPr lang="en" sz="1400"/>
              <a:t>predicting energy consumption.</a:t>
            </a:r>
            <a:endParaRPr sz="14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2"/>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WHAT’S NEXT?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3"/>
          <p:cNvSpPr txBox="1"/>
          <p:nvPr>
            <p:ph idx="4294967295" type="ctrTitle"/>
          </p:nvPr>
        </p:nvSpPr>
        <p:spPr>
          <a:xfrm>
            <a:off x="1941750" y="557050"/>
            <a:ext cx="5260500" cy="658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NEXT STEPS</a:t>
            </a:r>
            <a:endParaRPr/>
          </a:p>
        </p:txBody>
      </p:sp>
      <p:sp>
        <p:nvSpPr>
          <p:cNvPr id="429" name="Google Shape;429;p53"/>
          <p:cNvSpPr txBox="1"/>
          <p:nvPr>
            <p:ph idx="1" type="body"/>
          </p:nvPr>
        </p:nvSpPr>
        <p:spPr>
          <a:xfrm>
            <a:off x="819150" y="1368025"/>
            <a:ext cx="7505700" cy="3162900"/>
          </a:xfrm>
          <a:prstGeom prst="rect">
            <a:avLst/>
          </a:prstGeom>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Clr>
                <a:srgbClr val="292929"/>
              </a:buClr>
              <a:buSzPts val="1400"/>
              <a:buFont typeface="Arial"/>
              <a:buChar char="●"/>
            </a:pPr>
            <a:r>
              <a:rPr lang="en" sz="1400">
                <a:solidFill>
                  <a:srgbClr val="292929"/>
                </a:solidFill>
                <a:highlight>
                  <a:schemeClr val="dk1"/>
                </a:highlight>
                <a:latin typeface="Arial"/>
                <a:ea typeface="Arial"/>
                <a:cs typeface="Arial"/>
                <a:sym typeface="Arial"/>
              </a:rPr>
              <a:t>Use more models like FB Prophet, ARIMA</a:t>
            </a:r>
            <a:endParaRPr sz="1400">
              <a:solidFill>
                <a:srgbClr val="292929"/>
              </a:solidFill>
              <a:highlight>
                <a:schemeClr val="dk1"/>
              </a:highlight>
              <a:latin typeface="Arial"/>
              <a:ea typeface="Arial"/>
              <a:cs typeface="Arial"/>
              <a:sym typeface="Arial"/>
            </a:endParaRPr>
          </a:p>
          <a:p>
            <a:pPr indent="-317500" lvl="0" marL="457200" rtl="0" algn="l">
              <a:lnSpc>
                <a:spcPct val="150000"/>
              </a:lnSpc>
              <a:spcBef>
                <a:spcPts val="0"/>
              </a:spcBef>
              <a:spcAft>
                <a:spcPts val="0"/>
              </a:spcAft>
              <a:buClr>
                <a:srgbClr val="292929"/>
              </a:buClr>
              <a:buSzPts val="1400"/>
              <a:buFont typeface="Arial"/>
              <a:buChar char="●"/>
            </a:pPr>
            <a:r>
              <a:rPr lang="en" sz="1400">
                <a:solidFill>
                  <a:srgbClr val="292929"/>
                </a:solidFill>
                <a:highlight>
                  <a:schemeClr val="dk1"/>
                </a:highlight>
                <a:latin typeface="Arial"/>
                <a:ea typeface="Arial"/>
                <a:cs typeface="Arial"/>
                <a:sym typeface="Arial"/>
              </a:rPr>
              <a:t>Develop models around other features like Acorn, family size, etc.</a:t>
            </a:r>
            <a:endParaRPr sz="1400">
              <a:solidFill>
                <a:srgbClr val="292929"/>
              </a:solidFill>
              <a:highlight>
                <a:schemeClr val="dk1"/>
              </a:highlight>
              <a:latin typeface="Arial"/>
              <a:ea typeface="Arial"/>
              <a:cs typeface="Arial"/>
              <a:sym typeface="Arial"/>
            </a:endParaRPr>
          </a:p>
          <a:p>
            <a:pPr indent="-317500" lvl="0" marL="457200" rtl="0" algn="l">
              <a:lnSpc>
                <a:spcPct val="150000"/>
              </a:lnSpc>
              <a:spcBef>
                <a:spcPts val="0"/>
              </a:spcBef>
              <a:spcAft>
                <a:spcPts val="0"/>
              </a:spcAft>
              <a:buClr>
                <a:srgbClr val="292929"/>
              </a:buClr>
              <a:buSzPts val="1400"/>
              <a:buFont typeface="Arial"/>
              <a:buChar char="●"/>
            </a:pPr>
            <a:r>
              <a:rPr lang="en" sz="1400">
                <a:solidFill>
                  <a:srgbClr val="292929"/>
                </a:solidFill>
                <a:highlight>
                  <a:schemeClr val="dk1"/>
                </a:highlight>
                <a:latin typeface="Arial"/>
                <a:ea typeface="Arial"/>
                <a:cs typeface="Arial"/>
                <a:sym typeface="Arial"/>
              </a:rPr>
              <a:t>Build models using more </a:t>
            </a:r>
            <a:r>
              <a:rPr lang="en" sz="1400">
                <a:solidFill>
                  <a:srgbClr val="292929"/>
                </a:solidFill>
                <a:highlight>
                  <a:schemeClr val="dk1"/>
                </a:highlight>
                <a:latin typeface="Arial"/>
                <a:ea typeface="Arial"/>
                <a:cs typeface="Arial"/>
                <a:sym typeface="Arial"/>
              </a:rPr>
              <a:t>granular</a:t>
            </a:r>
            <a:r>
              <a:rPr lang="en" sz="1400">
                <a:solidFill>
                  <a:srgbClr val="292929"/>
                </a:solidFill>
                <a:highlight>
                  <a:schemeClr val="dk1"/>
                </a:highlight>
                <a:latin typeface="Arial"/>
                <a:ea typeface="Arial"/>
                <a:cs typeface="Arial"/>
                <a:sym typeface="Arial"/>
              </a:rPr>
              <a:t> data (half-hourly)</a:t>
            </a:r>
            <a:endParaRPr sz="1400">
              <a:solidFill>
                <a:srgbClr val="292929"/>
              </a:solidFill>
              <a:highlight>
                <a:schemeClr val="dk1"/>
              </a:highlight>
              <a:latin typeface="Arial"/>
              <a:ea typeface="Arial"/>
              <a:cs typeface="Arial"/>
              <a:sym typeface="Arial"/>
            </a:endParaRPr>
          </a:p>
          <a:p>
            <a:pPr indent="-317500" lvl="0" marL="457200" rtl="0" algn="l">
              <a:lnSpc>
                <a:spcPct val="150000"/>
              </a:lnSpc>
              <a:spcBef>
                <a:spcPts val="0"/>
              </a:spcBef>
              <a:spcAft>
                <a:spcPts val="0"/>
              </a:spcAft>
              <a:buClr>
                <a:srgbClr val="292929"/>
              </a:buClr>
              <a:buSzPts val="1400"/>
              <a:buFont typeface="Arial"/>
              <a:buChar char="●"/>
            </a:pPr>
            <a:r>
              <a:rPr lang="en" sz="1400">
                <a:solidFill>
                  <a:srgbClr val="292929"/>
                </a:solidFill>
                <a:highlight>
                  <a:schemeClr val="dk1"/>
                </a:highlight>
                <a:latin typeface="Arial"/>
                <a:ea typeface="Arial"/>
                <a:cs typeface="Arial"/>
                <a:sym typeface="Arial"/>
              </a:rPr>
              <a:t>Further optimise parameters using Grid Search or Random Grid Search</a:t>
            </a:r>
            <a:endParaRPr sz="1400">
              <a:solidFill>
                <a:srgbClr val="292929"/>
              </a:solidFill>
              <a:highlight>
                <a:schemeClr val="dk1"/>
              </a:highlight>
              <a:latin typeface="Arial"/>
              <a:ea typeface="Arial"/>
              <a:cs typeface="Arial"/>
              <a:sym typeface="Arial"/>
            </a:endParaRPr>
          </a:p>
          <a:p>
            <a:pPr indent="0" lvl="0" marL="457200" rtl="0" algn="l">
              <a:lnSpc>
                <a:spcPct val="150000"/>
              </a:lnSpc>
              <a:spcBef>
                <a:spcPts val="1200"/>
              </a:spcBef>
              <a:spcAft>
                <a:spcPts val="1200"/>
              </a:spcAft>
              <a:buNone/>
            </a:pPr>
            <a:r>
              <a:t/>
            </a:r>
            <a:endParaRPr sz="1400">
              <a:solidFill>
                <a:srgbClr val="292929"/>
              </a:solidFill>
              <a:highlight>
                <a:srgbClr val="FFFFFF"/>
              </a:highlight>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17"/>
          <p:cNvPicPr preferRelativeResize="0"/>
          <p:nvPr/>
        </p:nvPicPr>
        <p:blipFill>
          <a:blip r:embed="rId3">
            <a:alphaModFix/>
          </a:blip>
          <a:stretch>
            <a:fillRect/>
          </a:stretch>
        </p:blipFill>
        <p:spPr>
          <a:xfrm>
            <a:off x="1929888" y="-140725"/>
            <a:ext cx="5284225" cy="5284225"/>
          </a:xfrm>
          <a:prstGeom prst="rect">
            <a:avLst/>
          </a:prstGeom>
          <a:noFill/>
          <a:ln>
            <a:noFill/>
          </a:ln>
        </p:spPr>
      </p:pic>
      <p:sp>
        <p:nvSpPr>
          <p:cNvPr id="152" name="Google Shape;152;p17"/>
          <p:cNvSpPr txBox="1"/>
          <p:nvPr>
            <p:ph type="title"/>
          </p:nvPr>
        </p:nvSpPr>
        <p:spPr>
          <a:xfrm>
            <a:off x="3475501" y="1538475"/>
            <a:ext cx="2040600" cy="164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ENERGY</a:t>
            </a:r>
            <a:endParaRPr sz="3600"/>
          </a:p>
          <a:p>
            <a:pPr indent="0" lvl="0" marL="0" rtl="0" algn="ctr">
              <a:spcBef>
                <a:spcPts val="0"/>
              </a:spcBef>
              <a:spcAft>
                <a:spcPts val="0"/>
              </a:spcAft>
              <a:buNone/>
            </a:pPr>
            <a:r>
              <a:rPr lang="en" sz="3600"/>
              <a:t>USAGE</a:t>
            </a:r>
            <a:endParaRPr sz="3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8"/>
          <p:cNvSpPr txBox="1"/>
          <p:nvPr>
            <p:ph type="title"/>
          </p:nvPr>
        </p:nvSpPr>
        <p:spPr>
          <a:xfrm>
            <a:off x="819150" y="388400"/>
            <a:ext cx="7505700" cy="605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Distribution of data</a:t>
            </a:r>
            <a:endParaRPr/>
          </a:p>
        </p:txBody>
      </p:sp>
      <p:sp>
        <p:nvSpPr>
          <p:cNvPr id="158" name="Google Shape;158;p18"/>
          <p:cNvSpPr txBox="1"/>
          <p:nvPr>
            <p:ph idx="1" type="body"/>
          </p:nvPr>
        </p:nvSpPr>
        <p:spPr>
          <a:xfrm>
            <a:off x="819150" y="1376525"/>
            <a:ext cx="7505700" cy="3062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x</a:t>
            </a:r>
            <a:endParaRPr>
              <a:solidFill>
                <a:srgbClr val="202122"/>
              </a:solidFill>
            </a:endParaRPr>
          </a:p>
        </p:txBody>
      </p:sp>
      <p:pic>
        <p:nvPicPr>
          <p:cNvPr id="159" name="Google Shape;159;p18"/>
          <p:cNvPicPr preferRelativeResize="0"/>
          <p:nvPr/>
        </p:nvPicPr>
        <p:blipFill>
          <a:blip r:embed="rId3">
            <a:alphaModFix/>
          </a:blip>
          <a:stretch>
            <a:fillRect/>
          </a:stretch>
        </p:blipFill>
        <p:spPr>
          <a:xfrm>
            <a:off x="345375" y="864525"/>
            <a:ext cx="8333200" cy="4050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9"/>
          <p:cNvSpPr txBox="1"/>
          <p:nvPr>
            <p:ph type="title"/>
          </p:nvPr>
        </p:nvSpPr>
        <p:spPr>
          <a:xfrm>
            <a:off x="819150" y="388400"/>
            <a:ext cx="7505700" cy="605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Energy consumption</a:t>
            </a:r>
            <a:endParaRPr/>
          </a:p>
        </p:txBody>
      </p:sp>
      <p:sp>
        <p:nvSpPr>
          <p:cNvPr id="165" name="Google Shape;165;p19"/>
          <p:cNvSpPr txBox="1"/>
          <p:nvPr>
            <p:ph idx="1" type="body"/>
          </p:nvPr>
        </p:nvSpPr>
        <p:spPr>
          <a:xfrm>
            <a:off x="819150" y="4212300"/>
            <a:ext cx="7505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SzPts val="1018"/>
              <a:buNone/>
            </a:pPr>
            <a:r>
              <a:rPr lang="en" sz="1402"/>
              <a:t>There is clear </a:t>
            </a:r>
            <a:r>
              <a:rPr lang="en" sz="1217">
                <a:solidFill>
                  <a:srgbClr val="000000"/>
                </a:solidFill>
                <a:latin typeface="Arial"/>
                <a:ea typeface="Arial"/>
                <a:cs typeface="Arial"/>
                <a:sym typeface="Arial"/>
              </a:rPr>
              <a:t>seasonality with peaks in energy usage in the colder months and lower consumption in the warmer ones.</a:t>
            </a:r>
            <a:endParaRPr sz="1402">
              <a:solidFill>
                <a:srgbClr val="202122"/>
              </a:solidFill>
            </a:endParaRPr>
          </a:p>
        </p:txBody>
      </p:sp>
      <p:pic>
        <p:nvPicPr>
          <p:cNvPr id="166" name="Google Shape;166;p19"/>
          <p:cNvPicPr preferRelativeResize="0"/>
          <p:nvPr/>
        </p:nvPicPr>
        <p:blipFill>
          <a:blip r:embed="rId3">
            <a:alphaModFix/>
          </a:blip>
          <a:stretch>
            <a:fillRect/>
          </a:stretch>
        </p:blipFill>
        <p:spPr>
          <a:xfrm>
            <a:off x="583376" y="914166"/>
            <a:ext cx="7977248" cy="331516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0"/>
          <p:cNvSpPr txBox="1"/>
          <p:nvPr>
            <p:ph type="title"/>
          </p:nvPr>
        </p:nvSpPr>
        <p:spPr>
          <a:xfrm>
            <a:off x="819150" y="388400"/>
            <a:ext cx="7505700" cy="605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Energy consumption by month</a:t>
            </a:r>
            <a:endParaRPr/>
          </a:p>
        </p:txBody>
      </p:sp>
      <p:pic>
        <p:nvPicPr>
          <p:cNvPr id="172" name="Google Shape;172;p20"/>
          <p:cNvPicPr preferRelativeResize="0"/>
          <p:nvPr/>
        </p:nvPicPr>
        <p:blipFill>
          <a:blip r:embed="rId3">
            <a:alphaModFix/>
          </a:blip>
          <a:stretch>
            <a:fillRect/>
          </a:stretch>
        </p:blipFill>
        <p:spPr>
          <a:xfrm>
            <a:off x="269525" y="892150"/>
            <a:ext cx="4220050" cy="40171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1"/>
          <p:cNvSpPr txBox="1"/>
          <p:nvPr>
            <p:ph type="title"/>
          </p:nvPr>
        </p:nvSpPr>
        <p:spPr>
          <a:xfrm>
            <a:off x="819150" y="388400"/>
            <a:ext cx="7505700" cy="605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Energy by tariff</a:t>
            </a:r>
            <a:endParaRPr/>
          </a:p>
        </p:txBody>
      </p:sp>
      <p:sp>
        <p:nvSpPr>
          <p:cNvPr id="178" name="Google Shape;178;p21"/>
          <p:cNvSpPr txBox="1"/>
          <p:nvPr>
            <p:ph idx="1" type="body"/>
          </p:nvPr>
        </p:nvSpPr>
        <p:spPr>
          <a:xfrm>
            <a:off x="819150" y="4212300"/>
            <a:ext cx="7505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SzPts val="1018"/>
              <a:buNone/>
            </a:pPr>
            <a:r>
              <a:rPr lang="en" sz="1402"/>
              <a:t>Households with flexible tariff use less energy than </a:t>
            </a:r>
            <a:r>
              <a:rPr lang="en" sz="1402"/>
              <a:t>households</a:t>
            </a:r>
            <a:r>
              <a:rPr lang="en" sz="1402"/>
              <a:t> with a standard tariff.</a:t>
            </a:r>
            <a:endParaRPr sz="1402">
              <a:solidFill>
                <a:srgbClr val="202122"/>
              </a:solidFill>
            </a:endParaRPr>
          </a:p>
        </p:txBody>
      </p:sp>
      <p:pic>
        <p:nvPicPr>
          <p:cNvPr id="179" name="Google Shape;179;p21"/>
          <p:cNvPicPr preferRelativeResize="0"/>
          <p:nvPr/>
        </p:nvPicPr>
        <p:blipFill>
          <a:blip r:embed="rId3">
            <a:alphaModFix/>
          </a:blip>
          <a:stretch>
            <a:fillRect/>
          </a:stretch>
        </p:blipFill>
        <p:spPr>
          <a:xfrm>
            <a:off x="556603" y="912114"/>
            <a:ext cx="8030794" cy="331927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